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78"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9DBB17-41E8-4417-B164-BB28259FB7D6}" type="datetimeFigureOut">
              <a:rPr lang="en-US" smtClean="0"/>
              <a:t>12/6/2010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D70E60-10AD-4155-B5AF-5DB79F1B511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7"/>
          <p:cNvSpPr>
            <a:spLocks noGrp="1" noChangeArrowheads="1"/>
          </p:cNvSpPr>
          <p:nvPr>
            <p:ph type="sldNum" sz="quarter" idx="5"/>
          </p:nvPr>
        </p:nvSpPr>
        <p:spPr>
          <a:noFill/>
        </p:spPr>
        <p:txBody>
          <a:bodyPr/>
          <a:lstStyle/>
          <a:p>
            <a:fld id="{D88F3D18-C491-4BB2-A46F-3DF5A529E786}" type="slidenum">
              <a:rPr lang="en-US" smtClean="0"/>
              <a:pPr/>
              <a:t>1</a:t>
            </a:fld>
            <a:endParaRPr lang="en-US" smtClean="0"/>
          </a:p>
        </p:txBody>
      </p:sp>
      <p:sp>
        <p:nvSpPr>
          <p:cNvPr id="877571" name="Rectangle 2"/>
          <p:cNvSpPr>
            <a:spLocks noRot="1" noChangeArrowheads="1" noTextEdit="1"/>
          </p:cNvSpPr>
          <p:nvPr>
            <p:ph type="sldImg"/>
          </p:nvPr>
        </p:nvSpPr>
        <p:spPr>
          <a:ln/>
        </p:spPr>
      </p:sp>
      <p:sp>
        <p:nvSpPr>
          <p:cNvPr id="8775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7"/>
          <p:cNvSpPr>
            <a:spLocks noGrp="1" noChangeArrowheads="1"/>
          </p:cNvSpPr>
          <p:nvPr>
            <p:ph type="sldNum" sz="quarter" idx="5"/>
          </p:nvPr>
        </p:nvSpPr>
        <p:spPr>
          <a:noFill/>
        </p:spPr>
        <p:txBody>
          <a:bodyPr/>
          <a:lstStyle/>
          <a:p>
            <a:fld id="{4929858B-B238-4020-BB36-CB01D743B204}" type="slidenum">
              <a:rPr lang="en-US" smtClean="0"/>
              <a:pPr/>
              <a:t>2</a:t>
            </a:fld>
            <a:endParaRPr lang="en-US" smtClean="0"/>
          </a:p>
        </p:txBody>
      </p:sp>
      <p:sp>
        <p:nvSpPr>
          <p:cNvPr id="878595" name="Rectangle 2"/>
          <p:cNvSpPr>
            <a:spLocks noRot="1" noChangeArrowheads="1" noTextEdit="1"/>
          </p:cNvSpPr>
          <p:nvPr>
            <p:ph type="sldImg"/>
          </p:nvPr>
        </p:nvSpPr>
        <p:spPr>
          <a:ln/>
        </p:spPr>
      </p:sp>
      <p:sp>
        <p:nvSpPr>
          <p:cNvPr id="878596" name="Rectangle 3"/>
          <p:cNvSpPr>
            <a:spLocks noGrp="1" noChangeArrowheads="1"/>
          </p:cNvSpPr>
          <p:nvPr>
            <p:ph type="body" idx="1"/>
          </p:nvPr>
        </p:nvSpPr>
        <p:spPr>
          <a:noFill/>
          <a:ln/>
        </p:spPr>
        <p:txBody>
          <a:bodyPr/>
          <a:lstStyle/>
          <a:p>
            <a:pPr eaLnBrk="1" hangingPunct="1">
              <a:lnSpc>
                <a:spcPct val="80000"/>
              </a:lnSpc>
            </a:pPr>
            <a:r>
              <a:rPr lang="en-US" sz="1000" b="1" smtClean="0"/>
              <a:t>Connecting to the eBox</a:t>
            </a:r>
          </a:p>
          <a:p>
            <a:pPr eaLnBrk="1" hangingPunct="1">
              <a:lnSpc>
                <a:spcPct val="80000"/>
              </a:lnSpc>
            </a:pPr>
            <a:r>
              <a:rPr lang="en-US" sz="1000" smtClean="0"/>
              <a:t>For fast downloading, the eBox is typically downloaded using a network connection. It can be downloaded using a static IP address or with DHCP (server assigned IP address). A network crossover cable is provided with the eBox that can directly connect to network connection on the back of the development PC. This is assuming you connect directly to the eBox using a static network IP address on both the eBox and the development system PC. </a:t>
            </a:r>
          </a:p>
          <a:p>
            <a:pPr eaLnBrk="1" hangingPunct="1">
              <a:lnSpc>
                <a:spcPct val="80000"/>
              </a:lnSpc>
            </a:pPr>
            <a:r>
              <a:rPr lang="en-US" sz="1000" smtClean="0"/>
              <a:t>If the PC is currently setup for DHCP, you will need to assign it a static IP address for the direct network crossover cable connection or it will lockup once the normal cable is unplugged. This happens in a few seconds when it loses its connection to the DHCP server. </a:t>
            </a:r>
          </a:p>
          <a:p>
            <a:pPr eaLnBrk="1" hangingPunct="1">
              <a:lnSpc>
                <a:spcPct val="80000"/>
              </a:lnSpc>
            </a:pPr>
            <a:r>
              <a:rPr lang="en-US" sz="1000" smtClean="0"/>
              <a:t>The eBox can also connect through a network hub using either DHCP or a static IP address, but in most cases a hub requires a normal cable (no crossover cable). Using a hub setup has advantages, since any network applications running on the eBox such as a browser can still connect to the Internet.</a:t>
            </a:r>
          </a:p>
          <a:p>
            <a:pPr eaLnBrk="1" hangingPunct="1">
              <a:lnSpc>
                <a:spcPct val="80000"/>
              </a:lnSpc>
            </a:pPr>
            <a:r>
              <a:rPr lang="en-US" sz="1000" smtClean="0"/>
              <a:t>In any case, the eBox and the development PC need to be on the same subnet (only last three digits of IP address can be different) to support the BOOTME network request and to deploy application code. Duplicate IP addresses cause big problems on networks and will lockup computers, so be sure you do not select any IP addresses that are already in use. You may need to contact your network administrator to assign a static IP to the eBox, if you attach it to a hub and not directly to the development system PC.</a:t>
            </a:r>
          </a:p>
          <a:p>
            <a:pPr eaLnBrk="1" hangingPunct="1">
              <a:lnSpc>
                <a:spcPct val="80000"/>
              </a:lnSpc>
            </a:pPr>
            <a:r>
              <a:rPr lang="en-US" sz="1000" smtClean="0"/>
              <a:t>If you use DHCP to connect to the eBox, some secure DHCP servers require that each MAC addresses be enabled before they will respond to a new computer. If this is the case, you will need to obtain the MAC address for the eBox and contact your network administrator to request that DHCP be enabled for the new device. You can run several programs on the eBox to determine the MAC address. Here is one way to get the MAC address. Turn on the eBox. Boot the local OS kernel (select boot option 1), wait for the OS to boot, Select Start a Run, type CMD, select OK, and then type ipconfig /all on the console command window and the MAC address should be displayed. It is also possible to setup the eBox network connection by using a second network card in the development system PC. In either case, static IP or DHCP setup, be sure to disable any firewall program or set it up to allow any access from the eBox. An active firewall can prevent the eBox from communicating with the development system PC.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7"/>
          <p:cNvSpPr>
            <a:spLocks noGrp="1" noChangeArrowheads="1"/>
          </p:cNvSpPr>
          <p:nvPr>
            <p:ph type="sldNum" sz="quarter" idx="5"/>
          </p:nvPr>
        </p:nvSpPr>
        <p:spPr>
          <a:noFill/>
        </p:spPr>
        <p:txBody>
          <a:bodyPr/>
          <a:lstStyle/>
          <a:p>
            <a:fld id="{19D05DBC-1BE4-4756-90A0-9A3F39803D49}" type="slidenum">
              <a:rPr lang="en-US" smtClean="0"/>
              <a:pPr/>
              <a:t>3</a:t>
            </a:fld>
            <a:endParaRPr lang="en-US" smtClean="0"/>
          </a:p>
        </p:txBody>
      </p:sp>
      <p:sp>
        <p:nvSpPr>
          <p:cNvPr id="879619" name="Rectangle 2"/>
          <p:cNvSpPr>
            <a:spLocks noRot="1" noChangeArrowheads="1" noTextEdit="1"/>
          </p:cNvSpPr>
          <p:nvPr>
            <p:ph type="sldImg"/>
          </p:nvPr>
        </p:nvSpPr>
        <p:spPr>
          <a:ln/>
        </p:spPr>
      </p:sp>
      <p:sp>
        <p:nvSpPr>
          <p:cNvPr id="879620" name="Rectangle 3"/>
          <p:cNvSpPr>
            <a:spLocks noGrp="1" noChangeArrowheads="1"/>
          </p:cNvSpPr>
          <p:nvPr>
            <p:ph type="body" idx="1"/>
          </p:nvPr>
        </p:nvSpPr>
        <p:spPr>
          <a:noFill/>
          <a:ln/>
        </p:spPr>
        <p:txBody>
          <a:bodyPr/>
          <a:lstStyle/>
          <a:p>
            <a:pPr eaLnBrk="1" hangingPunct="1"/>
            <a:r>
              <a:rPr lang="en-US" b="1" smtClean="0"/>
              <a:t>Steps to Download the new OS to the eBox</a:t>
            </a:r>
          </a:p>
          <a:p>
            <a:pPr lvl="1" eaLnBrk="1" hangingPunct="1">
              <a:buFontTx/>
              <a:buChar char="•"/>
            </a:pPr>
            <a:r>
              <a:rPr lang="en-US" smtClean="0"/>
              <a:t>Setup network connection to target device</a:t>
            </a:r>
          </a:p>
          <a:p>
            <a:pPr lvl="1" eaLnBrk="1" hangingPunct="1">
              <a:buFontTx/>
              <a:buChar char="•"/>
            </a:pPr>
            <a:r>
              <a:rPr lang="en-US" smtClean="0"/>
              <a:t>Set Target Device Connectivity Options</a:t>
            </a:r>
          </a:p>
          <a:p>
            <a:pPr lvl="1" eaLnBrk="1" hangingPunct="1">
              <a:buFontTx/>
              <a:buChar char="•"/>
            </a:pPr>
            <a:r>
              <a:rPr lang="en-US" smtClean="0"/>
              <a:t>Attach Target Device</a:t>
            </a:r>
          </a:p>
          <a:p>
            <a:pPr lvl="1" eaLnBrk="1" hangingPunct="1">
              <a:buFontTx/>
              <a:buChar char="•"/>
            </a:pPr>
            <a:r>
              <a:rPr lang="en-US" smtClean="0"/>
              <a:t>Target device sends Bootme request</a:t>
            </a:r>
          </a:p>
          <a:p>
            <a:pPr lvl="1" eaLnBrk="1" hangingPunct="1">
              <a:buFontTx/>
              <a:buChar char="•"/>
            </a:pPr>
            <a:r>
              <a:rPr lang="en-US" smtClean="0"/>
              <a:t>New OS downloads to device</a:t>
            </a:r>
          </a:p>
          <a:p>
            <a:pPr lvl="1" eaLnBrk="1" hangingPunct="1">
              <a:buFontTx/>
              <a:buChar char="•"/>
            </a:pPr>
            <a:r>
              <a:rPr lang="en-US" smtClean="0"/>
              <a:t>Device boots OS</a:t>
            </a:r>
          </a:p>
          <a:p>
            <a:pPr lvl="1" eaLnBrk="1" hangingPunct="1">
              <a:buFontTx/>
              <a:buChar char="•"/>
            </a:pPr>
            <a:r>
              <a:rPr lang="en-US" smtClean="0"/>
              <a:t>Debug messages display on PC</a:t>
            </a:r>
          </a:p>
          <a:p>
            <a:pPr eaLnBrk="1" hangingPunct="1"/>
            <a:endParaRPr lang="en-US" smtClean="0"/>
          </a:p>
          <a:p>
            <a:pPr eaLnBrk="1" hangingPunct="1"/>
            <a:endParaRPr 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7"/>
          <p:cNvSpPr>
            <a:spLocks noGrp="1" noChangeArrowheads="1"/>
          </p:cNvSpPr>
          <p:nvPr>
            <p:ph type="sldNum" sz="quarter" idx="5"/>
          </p:nvPr>
        </p:nvSpPr>
        <p:spPr>
          <a:noFill/>
        </p:spPr>
        <p:txBody>
          <a:bodyPr/>
          <a:lstStyle/>
          <a:p>
            <a:fld id="{DDCBB31F-3A91-459F-87D1-5EADF9EE7434}" type="slidenum">
              <a:rPr lang="en-US" smtClean="0"/>
              <a:pPr/>
              <a:t>4</a:t>
            </a:fld>
            <a:endParaRPr lang="en-US" smtClean="0"/>
          </a:p>
        </p:txBody>
      </p:sp>
      <p:sp>
        <p:nvSpPr>
          <p:cNvPr id="880643" name="Rectangle 2"/>
          <p:cNvSpPr>
            <a:spLocks noRot="1" noChangeArrowheads="1" noTextEdit="1"/>
          </p:cNvSpPr>
          <p:nvPr>
            <p:ph type="sldImg"/>
          </p:nvPr>
        </p:nvSpPr>
        <p:spPr>
          <a:ln/>
        </p:spPr>
      </p:sp>
      <p:sp>
        <p:nvSpPr>
          <p:cNvPr id="880644" name="Rectangle 3"/>
          <p:cNvSpPr>
            <a:spLocks noGrp="1" noChangeArrowheads="1"/>
          </p:cNvSpPr>
          <p:nvPr>
            <p:ph type="body" idx="1"/>
          </p:nvPr>
        </p:nvSpPr>
        <p:spPr>
          <a:noFill/>
          <a:ln/>
        </p:spPr>
        <p:txBody>
          <a:bodyPr/>
          <a:lstStyle/>
          <a:p>
            <a:pPr eaLnBrk="1" hangingPunct="1"/>
            <a:r>
              <a:rPr lang="en-US" smtClean="0"/>
              <a:t>Once the various IP/DHCP network connection issues have been resolved, the Target Device Connectivity options need to be setup in Visual Studio 2005 so that the new OS image can be downloaded to the target device. Select </a:t>
            </a:r>
            <a:r>
              <a:rPr lang="en-US" b="1" smtClean="0"/>
              <a:t>Target -&gt; Connectivity Options</a:t>
            </a:r>
            <a:r>
              <a:rPr lang="en-US" smtClean="0"/>
              <a:t> and the Target Device Connectivity Options window should appear as seen in Figure 7.16.</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7"/>
          <p:cNvSpPr>
            <a:spLocks noGrp="1" noChangeArrowheads="1"/>
          </p:cNvSpPr>
          <p:nvPr>
            <p:ph type="sldNum" sz="quarter" idx="5"/>
          </p:nvPr>
        </p:nvSpPr>
        <p:spPr>
          <a:noFill/>
        </p:spPr>
        <p:txBody>
          <a:bodyPr/>
          <a:lstStyle/>
          <a:p>
            <a:fld id="{F5B5E86B-ED0F-40AE-BAD3-D34FB09CF571}" type="slidenum">
              <a:rPr lang="en-US" smtClean="0"/>
              <a:pPr/>
              <a:t>5</a:t>
            </a:fld>
            <a:endParaRPr lang="en-US" smtClean="0"/>
          </a:p>
        </p:txBody>
      </p:sp>
      <p:sp>
        <p:nvSpPr>
          <p:cNvPr id="881667" name="Rectangle 2"/>
          <p:cNvSpPr>
            <a:spLocks noRot="1" noChangeArrowheads="1" noTextEdit="1"/>
          </p:cNvSpPr>
          <p:nvPr>
            <p:ph type="sldImg"/>
          </p:nvPr>
        </p:nvSpPr>
        <p:spPr>
          <a:ln/>
        </p:spPr>
      </p:sp>
      <p:sp>
        <p:nvSpPr>
          <p:cNvPr id="881668" name="Rectangle 3"/>
          <p:cNvSpPr>
            <a:spLocks noGrp="1" noChangeArrowheads="1"/>
          </p:cNvSpPr>
          <p:nvPr>
            <p:ph type="body" idx="1"/>
          </p:nvPr>
        </p:nvSpPr>
        <p:spPr>
          <a:noFill/>
          <a:ln/>
        </p:spPr>
        <p:txBody>
          <a:bodyPr/>
          <a:lstStyle/>
          <a:p>
            <a:pPr eaLnBrk="1" hangingPunct="1">
              <a:lnSpc>
                <a:spcPct val="90000"/>
              </a:lnSpc>
            </a:pPr>
            <a:r>
              <a:rPr lang="en-US" smtClean="0"/>
              <a:t>Turn on the eBox-4300.  The LED should turn on and it will boot and run a DOS Autoexec.bat files and provide menu selections similar to the following:</a:t>
            </a:r>
          </a:p>
          <a:p>
            <a:pPr eaLnBrk="1" hangingPunct="1">
              <a:lnSpc>
                <a:spcPct val="90000"/>
              </a:lnSpc>
            </a:pPr>
            <a:r>
              <a:rPr lang="en-US" smtClean="0"/>
              <a:t>1. Load nk.bin OS image from local storage</a:t>
            </a:r>
          </a:p>
          <a:p>
            <a:pPr eaLnBrk="1" hangingPunct="1">
              <a:lnSpc>
                <a:spcPct val="90000"/>
              </a:lnSpc>
            </a:pPr>
            <a:r>
              <a:rPr lang="en-US" smtClean="0"/>
              <a:t>2. Load OS image from development station with DHCP service</a:t>
            </a:r>
          </a:p>
          <a:p>
            <a:pPr eaLnBrk="1" hangingPunct="1">
              <a:lnSpc>
                <a:spcPct val="90000"/>
              </a:lnSpc>
            </a:pPr>
            <a:r>
              <a:rPr lang="en-US" smtClean="0"/>
              <a:t>3. Load OS image from development station with Static IP 192.168.2.232</a:t>
            </a:r>
          </a:p>
          <a:p>
            <a:pPr eaLnBrk="1" hangingPunct="1">
              <a:lnSpc>
                <a:spcPct val="90000"/>
              </a:lnSpc>
            </a:pPr>
            <a:r>
              <a:rPr lang="en-US" smtClean="0"/>
              <a:t>4. Clean Boot (no commands)</a:t>
            </a:r>
            <a:endParaRPr lang="en-US" b="1" smtClean="0"/>
          </a:p>
          <a:p>
            <a:pPr eaLnBrk="1" hangingPunct="1">
              <a:lnSpc>
                <a:spcPct val="90000"/>
              </a:lnSpc>
            </a:pPr>
            <a:r>
              <a:rPr lang="en-US" b="1" smtClean="0"/>
              <a:t>Option 1</a:t>
            </a:r>
            <a:r>
              <a:rPr lang="en-US" smtClean="0"/>
              <a:t>: The eBox-4300 will load </a:t>
            </a:r>
            <a:r>
              <a:rPr lang="en-US" i="1" smtClean="0"/>
              <a:t>NK.bin</a:t>
            </a:r>
            <a:r>
              <a:rPr lang="en-US" smtClean="0"/>
              <a:t> (CE 6.0 OS image) from its local Flash memory storage. A factory default OS image is there already.</a:t>
            </a:r>
            <a:endParaRPr lang="en-US" b="1" smtClean="0"/>
          </a:p>
          <a:p>
            <a:pPr eaLnBrk="1" hangingPunct="1">
              <a:lnSpc>
                <a:spcPct val="90000"/>
              </a:lnSpc>
            </a:pPr>
            <a:r>
              <a:rPr lang="en-US" b="1" smtClean="0"/>
              <a:t>Option 2</a:t>
            </a:r>
            <a:r>
              <a:rPr lang="en-US" smtClean="0"/>
              <a:t>: The eBox-4300 will load</a:t>
            </a:r>
            <a:r>
              <a:rPr lang="en-US" i="1" smtClean="0"/>
              <a:t> eboot.bin</a:t>
            </a:r>
            <a:r>
              <a:rPr lang="en-US" smtClean="0"/>
              <a:t> which in turn will send a request to an available DHCP server to assign an IP address. Then, it sends a bootme request to the Platform-Builder development station to download the</a:t>
            </a:r>
            <a:r>
              <a:rPr lang="en-US" i="1" smtClean="0"/>
              <a:t> nk.bin</a:t>
            </a:r>
            <a:r>
              <a:rPr lang="en-US" smtClean="0"/>
              <a:t> OS image from the current OS project.</a:t>
            </a:r>
            <a:endParaRPr lang="en-US" b="1" smtClean="0"/>
          </a:p>
          <a:p>
            <a:pPr eaLnBrk="1" hangingPunct="1">
              <a:lnSpc>
                <a:spcPct val="90000"/>
              </a:lnSpc>
            </a:pPr>
            <a:r>
              <a:rPr lang="en-US" b="1" smtClean="0"/>
              <a:t>Option 3</a:t>
            </a:r>
            <a:r>
              <a:rPr lang="en-US" smtClean="0"/>
              <a:t>: The eBox-4300 will load </a:t>
            </a:r>
            <a:r>
              <a:rPr lang="en-US" i="1" smtClean="0"/>
              <a:t>eboot.bin</a:t>
            </a:r>
            <a:r>
              <a:rPr lang="en-US" smtClean="0"/>
              <a:t> with a static IP address (192.168.2.232), and sends a bootme request to the Platform-Builder development station to download the</a:t>
            </a:r>
            <a:r>
              <a:rPr lang="en-US" i="1" smtClean="0"/>
              <a:t> nk.bin</a:t>
            </a:r>
            <a:r>
              <a:rPr lang="en-US" smtClean="0"/>
              <a:t> OS image. </a:t>
            </a:r>
            <a:endParaRPr lang="en-US" b="1" smtClean="0"/>
          </a:p>
          <a:p>
            <a:pPr eaLnBrk="1" hangingPunct="1">
              <a:lnSpc>
                <a:spcPct val="90000"/>
              </a:lnSpc>
            </a:pPr>
            <a:r>
              <a:rPr lang="en-US" b="1" smtClean="0"/>
              <a:t>Option 4</a:t>
            </a:r>
            <a:r>
              <a:rPr lang="en-US" smtClean="0"/>
              <a:t>: Boots DOS and exits to a DOS prompt. Useful for modifying the default </a:t>
            </a:r>
            <a:r>
              <a:rPr lang="en-US" i="1" smtClean="0"/>
              <a:t>autoexec.bat</a:t>
            </a:r>
            <a:r>
              <a:rPr lang="en-US" smtClean="0"/>
              <a:t> and </a:t>
            </a:r>
            <a:r>
              <a:rPr lang="en-US" i="1" smtClean="0"/>
              <a:t>config.sys</a:t>
            </a:r>
            <a:r>
              <a:rPr lang="en-US" smtClean="0"/>
              <a:t> startup files using </a:t>
            </a:r>
            <a:r>
              <a:rPr lang="en-US" i="1" smtClean="0"/>
              <a:t>Edit</a:t>
            </a:r>
            <a:r>
              <a:rPr lang="en-US" smtClean="0"/>
              <a:t>.</a:t>
            </a:r>
          </a:p>
          <a:p>
            <a:pPr eaLnBrk="1" hangingPunct="1">
              <a:lnSpc>
                <a:spcPct val="90000"/>
              </a:lnSpc>
            </a:pPr>
            <a:r>
              <a:rPr lang="en-US" smtClean="0"/>
              <a:t>If the development station and eBox-4300 are connected to a LAN with DHCP service, select option 2.  If the eBox-4300 is connected directly to the development station using a cross-over Ethernet cable, select option 3. If you need to use a different static IP address for the eBox, exit to DOS and edit the eBox’s </a:t>
            </a:r>
            <a:r>
              <a:rPr lang="en-US" i="1" smtClean="0"/>
              <a:t>Autoexec.bat</a:t>
            </a:r>
            <a:r>
              <a:rPr lang="en-US" smtClean="0"/>
              <a:t> file to set the static IP address.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7"/>
          <p:cNvSpPr>
            <a:spLocks noGrp="1" noChangeArrowheads="1"/>
          </p:cNvSpPr>
          <p:nvPr>
            <p:ph type="sldNum" sz="quarter" idx="5"/>
          </p:nvPr>
        </p:nvSpPr>
        <p:spPr>
          <a:noFill/>
        </p:spPr>
        <p:txBody>
          <a:bodyPr/>
          <a:lstStyle/>
          <a:p>
            <a:fld id="{6E134CD6-D20C-4947-B6F2-57F3D7F2E7A4}" type="slidenum">
              <a:rPr lang="en-US" smtClean="0"/>
              <a:pPr/>
              <a:t>6</a:t>
            </a:fld>
            <a:endParaRPr lang="en-US" smtClean="0"/>
          </a:p>
        </p:txBody>
      </p:sp>
      <p:sp>
        <p:nvSpPr>
          <p:cNvPr id="882691" name="Rectangle 2"/>
          <p:cNvSpPr>
            <a:spLocks noRot="1" noChangeArrowheads="1" noTextEdit="1"/>
          </p:cNvSpPr>
          <p:nvPr>
            <p:ph type="sldImg"/>
          </p:nvPr>
        </p:nvSpPr>
        <p:spPr>
          <a:ln/>
        </p:spPr>
      </p:sp>
      <p:sp>
        <p:nvSpPr>
          <p:cNvPr id="882692" name="Rectangle 3"/>
          <p:cNvSpPr>
            <a:spLocks noGrp="1" noChangeArrowheads="1"/>
          </p:cNvSpPr>
          <p:nvPr>
            <p:ph type="body" idx="1"/>
          </p:nvPr>
        </p:nvSpPr>
        <p:spPr>
          <a:noFill/>
          <a:ln/>
        </p:spPr>
        <p:txBody>
          <a:bodyPr/>
          <a:lstStyle/>
          <a:p>
            <a:pPr eaLnBrk="1" hangingPunct="1"/>
            <a:r>
              <a:rPr lang="en-US" smtClean="0"/>
              <a:t>Return to the Target Device Connectivity Options window still running on the development system and click on one of the Ethernet </a:t>
            </a:r>
            <a:r>
              <a:rPr lang="en-US" b="1" smtClean="0"/>
              <a:t>settings</a:t>
            </a:r>
            <a:r>
              <a:rPr lang="en-US" smtClean="0"/>
              <a:t> buttons. The Ethernet Download Settings window should appear as seen in Figure 7.17. Each eBox has a unique device name CEPC</a:t>
            </a:r>
            <a:r>
              <a:rPr lang="en-US" i="1" smtClean="0"/>
              <a:t>XXXX. </a:t>
            </a:r>
            <a:r>
              <a:rPr lang="en-US" smtClean="0"/>
              <a:t>Where</a:t>
            </a:r>
            <a:r>
              <a:rPr lang="en-US" i="1" smtClean="0"/>
              <a:t> XXXX </a:t>
            </a:r>
            <a:r>
              <a:rPr lang="en-US" smtClean="0"/>
              <a:t>is a different number unique to each eBox. When an eBox sends a BOOTME that is detected by the development system PC, it appears in the Active target devices window. When you see it appear there select it and it should become the Target device boot name. Then click OK. If it does not appear, restart the eBox and select a boot option. If it still does not appear, double check IP addresses and any firewall settings. It needs to show up here before you will be able to download to it.</a:t>
            </a:r>
          </a:p>
          <a:p>
            <a:pPr eaLnBrk="1" hangingPunct="1"/>
            <a:r>
              <a:rPr lang="en-US" smtClean="0"/>
              <a:t>Once you see the eBox’s CEPC</a:t>
            </a:r>
            <a:r>
              <a:rPr lang="en-US" i="1" smtClean="0"/>
              <a:t>XXXX</a:t>
            </a:r>
            <a:r>
              <a:rPr lang="en-US" smtClean="0"/>
              <a:t> number and select it, click </a:t>
            </a:r>
            <a:r>
              <a:rPr lang="en-US" b="1" smtClean="0"/>
              <a:t>OK </a:t>
            </a:r>
            <a:r>
              <a:rPr lang="en-US" smtClean="0"/>
              <a:t>to exit. Then select </a:t>
            </a:r>
            <a:r>
              <a:rPr lang="en-US" b="1" smtClean="0"/>
              <a:t>Apply</a:t>
            </a:r>
            <a:r>
              <a:rPr lang="en-US" smtClean="0"/>
              <a:t> and </a:t>
            </a:r>
            <a:r>
              <a:rPr lang="en-US" b="1" smtClean="0"/>
              <a:t>Close</a:t>
            </a:r>
            <a:r>
              <a:rPr lang="en-US" smtClean="0"/>
              <a:t>.</a:t>
            </a:r>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7"/>
          <p:cNvSpPr>
            <a:spLocks noGrp="1" noChangeArrowheads="1"/>
          </p:cNvSpPr>
          <p:nvPr>
            <p:ph type="sldNum" sz="quarter" idx="5"/>
          </p:nvPr>
        </p:nvSpPr>
        <p:spPr>
          <a:noFill/>
        </p:spPr>
        <p:txBody>
          <a:bodyPr/>
          <a:lstStyle/>
          <a:p>
            <a:fld id="{4F960EFC-95C1-4FEB-AE99-A3D5030DFA45}" type="slidenum">
              <a:rPr lang="en-US" smtClean="0"/>
              <a:pPr/>
              <a:t>7</a:t>
            </a:fld>
            <a:endParaRPr lang="en-US" smtClean="0"/>
          </a:p>
        </p:txBody>
      </p:sp>
      <p:sp>
        <p:nvSpPr>
          <p:cNvPr id="883715" name="Rectangle 2"/>
          <p:cNvSpPr>
            <a:spLocks noRot="1" noChangeArrowheads="1" noTextEdit="1"/>
          </p:cNvSpPr>
          <p:nvPr>
            <p:ph type="sldImg"/>
          </p:nvPr>
        </p:nvSpPr>
        <p:spPr>
          <a:ln/>
        </p:spPr>
      </p:sp>
      <p:sp>
        <p:nvSpPr>
          <p:cNvPr id="883716" name="Rectangle 3"/>
          <p:cNvSpPr>
            <a:spLocks noGrp="1" noChangeArrowheads="1"/>
          </p:cNvSpPr>
          <p:nvPr>
            <p:ph type="body" idx="1"/>
          </p:nvPr>
        </p:nvSpPr>
        <p:spPr>
          <a:noFill/>
          <a:ln/>
        </p:spPr>
        <p:txBody>
          <a:bodyPr/>
          <a:lstStyle/>
          <a:p>
            <a:pPr eaLnBrk="1" hangingPunct="1"/>
            <a:r>
              <a:rPr lang="en-US" smtClean="0"/>
              <a:t>At this point, you are ready to download your new OS image to the eBox. In the Visual Studio IDE select </a:t>
            </a:r>
            <a:r>
              <a:rPr lang="en-US" b="1" smtClean="0"/>
              <a:t>Target -&gt; Attach Device</a:t>
            </a:r>
            <a:r>
              <a:rPr lang="en-US" smtClean="0"/>
              <a:t>. After a few seconds of windows popping around, the window shown in Figure 7.18 should appear. This window may quickly disappear behind the Visual Studio IDE and you may need to bring it back to the front by selecting the Download item on the Windows taskbar at the very bottom of your display.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7"/>
          <p:cNvSpPr>
            <a:spLocks noGrp="1" noChangeArrowheads="1"/>
          </p:cNvSpPr>
          <p:nvPr>
            <p:ph type="sldNum" sz="quarter" idx="5"/>
          </p:nvPr>
        </p:nvSpPr>
        <p:spPr>
          <a:noFill/>
        </p:spPr>
        <p:txBody>
          <a:bodyPr/>
          <a:lstStyle/>
          <a:p>
            <a:fld id="{116E1C71-43B8-4227-85E2-AF36AAE3FAC6}" type="slidenum">
              <a:rPr lang="en-US" smtClean="0"/>
              <a:pPr/>
              <a:t>8</a:t>
            </a:fld>
            <a:endParaRPr lang="en-US" smtClean="0"/>
          </a:p>
        </p:txBody>
      </p:sp>
      <p:sp>
        <p:nvSpPr>
          <p:cNvPr id="884739" name="Rectangle 2"/>
          <p:cNvSpPr>
            <a:spLocks noRot="1" noChangeArrowheads="1" noTextEdit="1"/>
          </p:cNvSpPr>
          <p:nvPr>
            <p:ph type="sldImg"/>
          </p:nvPr>
        </p:nvSpPr>
        <p:spPr>
          <a:ln/>
        </p:spPr>
      </p:sp>
      <p:sp>
        <p:nvSpPr>
          <p:cNvPr id="884740" name="Rectangle 3"/>
          <p:cNvSpPr>
            <a:spLocks noGrp="1" noChangeArrowheads="1"/>
          </p:cNvSpPr>
          <p:nvPr>
            <p:ph type="body" idx="1"/>
          </p:nvPr>
        </p:nvSpPr>
        <p:spPr>
          <a:noFill/>
          <a:ln/>
        </p:spPr>
        <p:txBody>
          <a:bodyPr/>
          <a:lstStyle/>
          <a:p>
            <a:pPr eaLnBrk="1" hangingPunct="1"/>
            <a:r>
              <a:rPr lang="en-US" smtClean="0"/>
              <a:t>After a few seconds, the target device should start downloading and the green progress bar should start moving as seen in Figure 7.19. If nothing happens after several seconds, restart the eBox and select the appropriate boot option again. The BOOTME process times out quickly after around three minutes.</a:t>
            </a:r>
          </a:p>
          <a:p>
            <a:pPr eaLnBrk="1" hangingPunct="1"/>
            <a:r>
              <a:rPr lang="en-US" smtClean="0"/>
              <a:t>If nothing happens again, double check the network cable connection and setup. On some systems, the Firewall security settings may need to be changed to allow the eBox to connect. If the device remains attached and hangs up, use </a:t>
            </a:r>
            <a:r>
              <a:rPr lang="en-US" b="1" smtClean="0"/>
              <a:t>Target</a:t>
            </a:r>
            <a:r>
              <a:rPr lang="en-US" smtClean="0"/>
              <a:t> </a:t>
            </a:r>
            <a:r>
              <a:rPr lang="en-US" b="1" smtClean="0"/>
              <a:t>-&gt; Detach Device</a:t>
            </a:r>
            <a:r>
              <a:rPr lang="en-US" smtClean="0"/>
              <a:t> to reset everything on the PC development system side. There are also two handy small Target Attach Device and Target Detach Device clickable icons on the left side of the VS 2005 toolbar just to the right of the device pull down box.</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Rectangle 7"/>
          <p:cNvSpPr>
            <a:spLocks noGrp="1" noChangeArrowheads="1"/>
          </p:cNvSpPr>
          <p:nvPr>
            <p:ph type="sldNum" sz="quarter" idx="5"/>
          </p:nvPr>
        </p:nvSpPr>
        <p:spPr>
          <a:noFill/>
        </p:spPr>
        <p:txBody>
          <a:bodyPr/>
          <a:lstStyle/>
          <a:p>
            <a:fld id="{8F687659-BFDA-485E-8A35-26701B178F2B}" type="slidenum">
              <a:rPr lang="en-US" smtClean="0"/>
              <a:pPr/>
              <a:t>9</a:t>
            </a:fld>
            <a:endParaRPr lang="en-US" smtClean="0"/>
          </a:p>
        </p:txBody>
      </p:sp>
      <p:sp>
        <p:nvSpPr>
          <p:cNvPr id="885763" name="Rectangle 2"/>
          <p:cNvSpPr>
            <a:spLocks noRot="1" noChangeArrowheads="1" noTextEdit="1"/>
          </p:cNvSpPr>
          <p:nvPr>
            <p:ph type="sldImg"/>
          </p:nvPr>
        </p:nvSpPr>
        <p:spPr>
          <a:ln/>
        </p:spPr>
      </p:sp>
      <p:sp>
        <p:nvSpPr>
          <p:cNvPr id="885764" name="Rectangle 3"/>
          <p:cNvSpPr>
            <a:spLocks noGrp="1" noChangeArrowheads="1"/>
          </p:cNvSpPr>
          <p:nvPr>
            <p:ph type="body" idx="1"/>
          </p:nvPr>
        </p:nvSpPr>
        <p:spPr>
          <a:noFill/>
          <a:ln/>
        </p:spPr>
        <p:txBody>
          <a:bodyPr/>
          <a:lstStyle/>
          <a:p>
            <a:pPr eaLnBrk="1" hangingPunct="1"/>
            <a:r>
              <a:rPr lang="en-US" smtClean="0"/>
              <a:t>After the device downloads the entire OS image, you should see debug messages appearing back in the Visual Studio 2005 IDE Output Window. Make sure that the Output window is setup to show output from Windows CE Debug. These messages can display for a few minutes as the OS boots completely and before the display initializes late in the boot process. Once CE completes booting on the eBox you should see an image on the eBox display similar to Figure 7.20.</a:t>
            </a:r>
          </a:p>
          <a:p>
            <a:pPr eaLnBrk="1" hangingPunct="1"/>
            <a:r>
              <a:rPr lang="en-US" smtClean="0"/>
              <a:t>Once the display appears, you can select items with the mouse and keyboard. Debug messages are very helpful but they can really slow things down a bit, so don’t try to do things too fast or you may get ahead of the debug messages. If the mouse stops moving for a few seconds or if you don’t see keys that you typed in for awhile it is often the case that debug messages from the last operation are still being displayed back on the development system PC.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1315786-37AA-4646-AEE6-DA0B888E7E8F}" type="datetimeFigureOut">
              <a:rPr lang="en-US" smtClean="0"/>
              <a:t>12/6/2010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5EAA9730-CCB7-4D31-BB88-62F5AB51F80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315786-37AA-4646-AEE6-DA0B888E7E8F}" type="datetimeFigureOut">
              <a:rPr lang="en-US" smtClean="0"/>
              <a:t>12/6/2010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AA9730-CCB7-4D31-BB88-62F5AB51F80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315786-37AA-4646-AEE6-DA0B888E7E8F}" type="datetimeFigureOut">
              <a:rPr lang="en-US" smtClean="0"/>
              <a:t>12/6/2010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AA9730-CCB7-4D31-BB88-62F5AB51F80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315786-37AA-4646-AEE6-DA0B888E7E8F}" type="datetimeFigureOut">
              <a:rPr lang="en-US" smtClean="0"/>
              <a:t>12/6/2010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AA9730-CCB7-4D31-BB88-62F5AB51F80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1315786-37AA-4646-AEE6-DA0B888E7E8F}" type="datetimeFigureOut">
              <a:rPr lang="en-US" smtClean="0"/>
              <a:t>12/6/2010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AA9730-CCB7-4D31-BB88-62F5AB51F80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315786-37AA-4646-AEE6-DA0B888E7E8F}" type="datetimeFigureOut">
              <a:rPr lang="en-US" smtClean="0"/>
              <a:t>12/6/2010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AA9730-CCB7-4D31-BB88-62F5AB51F80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1315786-37AA-4646-AEE6-DA0B888E7E8F}" type="datetimeFigureOut">
              <a:rPr lang="en-US" smtClean="0"/>
              <a:t>12/6/2010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EAA9730-CCB7-4D31-BB88-62F5AB51F80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1315786-37AA-4646-AEE6-DA0B888E7E8F}" type="datetimeFigureOut">
              <a:rPr lang="en-US" smtClean="0"/>
              <a:t>12/6/2010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EAA9730-CCB7-4D31-BB88-62F5AB51F80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1315786-37AA-4646-AEE6-DA0B888E7E8F}" type="datetimeFigureOut">
              <a:rPr lang="en-US" smtClean="0"/>
              <a:t>12/6/2010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EAA9730-CCB7-4D31-BB88-62F5AB51F80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315786-37AA-4646-AEE6-DA0B888E7E8F}" type="datetimeFigureOut">
              <a:rPr lang="en-US" smtClean="0"/>
              <a:t>12/6/2010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AA9730-CCB7-4D31-BB88-62F5AB51F80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315786-37AA-4646-AEE6-DA0B888E7E8F}" type="datetimeFigureOut">
              <a:rPr lang="en-US" smtClean="0"/>
              <a:t>12/6/2010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AA9730-CCB7-4D31-BB88-62F5AB51F80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1315786-37AA-4646-AEE6-DA0B888E7E8F}" type="datetimeFigureOut">
              <a:rPr lang="en-US" smtClean="0"/>
              <a:t>12/6/2010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EAA9730-CCB7-4D31-BB88-62F5AB51F80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idx="1"/>
          </p:nvPr>
        </p:nvSpPr>
        <p:spPr>
          <a:xfrm>
            <a:off x="609600" y="1447800"/>
            <a:ext cx="8229600" cy="4525963"/>
          </a:xfrm>
        </p:spPr>
        <p:txBody>
          <a:bodyPr/>
          <a:lstStyle/>
          <a:p>
            <a:pPr algn="ctr" eaLnBrk="1" hangingPunct="1">
              <a:buFontTx/>
              <a:buNone/>
            </a:pPr>
            <a:r>
              <a:rPr lang="en-US" sz="4400" dirty="0" smtClean="0"/>
              <a:t>Downloading </a:t>
            </a:r>
            <a:r>
              <a:rPr lang="en-US" sz="4400" dirty="0" smtClean="0"/>
              <a:t>a new OS kernel to the </a:t>
            </a:r>
            <a:r>
              <a:rPr lang="en-US" sz="4400" dirty="0" smtClean="0"/>
              <a:t>EBox</a:t>
            </a:r>
            <a:r>
              <a:rPr lang="en-US" dirty="0" smtClean="0"/>
              <a:t> </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p:txBody>
          <a:bodyPr/>
          <a:lstStyle/>
          <a:p>
            <a:pPr eaLnBrk="1" hangingPunct="1"/>
            <a:r>
              <a:rPr lang="en-US" b="1" smtClean="0"/>
              <a:t>Connecting to the eBox</a:t>
            </a:r>
          </a:p>
        </p:txBody>
      </p:sp>
      <p:sp>
        <p:nvSpPr>
          <p:cNvPr id="322563" name="Rectangle 3"/>
          <p:cNvSpPr>
            <a:spLocks noGrp="1" noChangeArrowheads="1"/>
          </p:cNvSpPr>
          <p:nvPr>
            <p:ph idx="1"/>
          </p:nvPr>
        </p:nvSpPr>
        <p:spPr/>
        <p:txBody>
          <a:bodyPr/>
          <a:lstStyle/>
          <a:p>
            <a:pPr eaLnBrk="1" hangingPunct="1"/>
            <a:r>
              <a:rPr lang="en-US" smtClean="0"/>
              <a:t>Use Network Cable to connect</a:t>
            </a:r>
          </a:p>
          <a:p>
            <a:pPr eaLnBrk="1" hangingPunct="1"/>
            <a:r>
              <a:rPr lang="en-US" smtClean="0"/>
              <a:t>Need to decide if you will be using a Static IP or DHCP</a:t>
            </a:r>
          </a:p>
          <a:p>
            <a:pPr eaLnBrk="1" hangingPunct="1"/>
            <a:r>
              <a:rPr lang="en-US" smtClean="0"/>
              <a:t>Details on network connection steps are a bit different for DHCP or Static IP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pPr eaLnBrk="1" hangingPunct="1"/>
            <a:r>
              <a:rPr lang="en-US" b="1" smtClean="0"/>
              <a:t>Downloading the new OS</a:t>
            </a:r>
          </a:p>
        </p:txBody>
      </p:sp>
      <p:sp>
        <p:nvSpPr>
          <p:cNvPr id="323587" name="Rectangle 3"/>
          <p:cNvSpPr>
            <a:spLocks noGrp="1" noChangeArrowheads="1"/>
          </p:cNvSpPr>
          <p:nvPr>
            <p:ph idx="1"/>
          </p:nvPr>
        </p:nvSpPr>
        <p:spPr/>
        <p:txBody>
          <a:bodyPr/>
          <a:lstStyle/>
          <a:p>
            <a:pPr eaLnBrk="1" hangingPunct="1">
              <a:lnSpc>
                <a:spcPct val="90000"/>
              </a:lnSpc>
            </a:pPr>
            <a:r>
              <a:rPr lang="en-US" sz="2800" smtClean="0"/>
              <a:t>Setup network connection to target device</a:t>
            </a:r>
          </a:p>
          <a:p>
            <a:pPr eaLnBrk="1" hangingPunct="1">
              <a:lnSpc>
                <a:spcPct val="90000"/>
              </a:lnSpc>
            </a:pPr>
            <a:r>
              <a:rPr lang="en-US" sz="2800" smtClean="0"/>
              <a:t>Set Target Device Connectivity Options</a:t>
            </a:r>
          </a:p>
          <a:p>
            <a:pPr eaLnBrk="1" hangingPunct="1">
              <a:lnSpc>
                <a:spcPct val="90000"/>
              </a:lnSpc>
            </a:pPr>
            <a:r>
              <a:rPr lang="en-US" sz="2800" smtClean="0"/>
              <a:t>Attach Target Device</a:t>
            </a:r>
          </a:p>
          <a:p>
            <a:pPr eaLnBrk="1" hangingPunct="1">
              <a:lnSpc>
                <a:spcPct val="90000"/>
              </a:lnSpc>
            </a:pPr>
            <a:r>
              <a:rPr lang="en-US" sz="2800" smtClean="0"/>
              <a:t>Target device sends Bootme request</a:t>
            </a:r>
          </a:p>
          <a:p>
            <a:pPr eaLnBrk="1" hangingPunct="1">
              <a:lnSpc>
                <a:spcPct val="90000"/>
              </a:lnSpc>
            </a:pPr>
            <a:r>
              <a:rPr lang="en-US" sz="2800" smtClean="0"/>
              <a:t>New OS downloads to device</a:t>
            </a:r>
          </a:p>
          <a:p>
            <a:pPr eaLnBrk="1" hangingPunct="1">
              <a:lnSpc>
                <a:spcPct val="90000"/>
              </a:lnSpc>
            </a:pPr>
            <a:r>
              <a:rPr lang="en-US" sz="2800" smtClean="0"/>
              <a:t>Device boots OS</a:t>
            </a:r>
          </a:p>
          <a:p>
            <a:pPr eaLnBrk="1" hangingPunct="1">
              <a:lnSpc>
                <a:spcPct val="90000"/>
              </a:lnSpc>
            </a:pPr>
            <a:r>
              <a:rPr lang="en-US" sz="2800" smtClean="0"/>
              <a:t>Debug messages display on PC</a:t>
            </a:r>
          </a:p>
          <a:p>
            <a:pPr eaLnBrk="1" hangingPunct="1">
              <a:lnSpc>
                <a:spcPct val="90000"/>
              </a:lnSpc>
            </a:pPr>
            <a:endParaRPr lang="en-US" sz="2800" smtClean="0"/>
          </a:p>
          <a:p>
            <a:pPr eaLnBrk="1" hangingPunct="1">
              <a:lnSpc>
                <a:spcPct val="90000"/>
              </a:lnSpc>
              <a:buFontTx/>
              <a:buNone/>
            </a:pPr>
            <a:r>
              <a:rPr lang="en-US" sz="2800" b="1" smtClean="0"/>
              <a:t>Note:</a:t>
            </a:r>
            <a:r>
              <a:rPr lang="en-US" sz="2800" smtClean="0"/>
              <a:t> Watch out for firewall settings!</a:t>
            </a: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4611" name="Picture 4"/>
          <p:cNvPicPr>
            <a:picLocks noChangeAspect="1" noChangeArrowheads="1"/>
          </p:cNvPicPr>
          <p:nvPr/>
        </p:nvPicPr>
        <p:blipFill>
          <a:blip r:embed="rId3" cstate="print"/>
          <a:srcRect/>
          <a:stretch>
            <a:fillRect/>
          </a:stretch>
        </p:blipFill>
        <p:spPr bwMode="auto">
          <a:xfrm>
            <a:off x="990600" y="687388"/>
            <a:ext cx="7162800" cy="5487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pPr eaLnBrk="1" hangingPunct="1"/>
            <a:r>
              <a:rPr lang="en-US" b="1" smtClean="0"/>
              <a:t>eBox Boot Options</a:t>
            </a:r>
          </a:p>
        </p:txBody>
      </p:sp>
      <p:sp>
        <p:nvSpPr>
          <p:cNvPr id="325635" name="Rectangle 3"/>
          <p:cNvSpPr>
            <a:spLocks noGrp="1" noChangeArrowheads="1"/>
          </p:cNvSpPr>
          <p:nvPr>
            <p:ph idx="1"/>
          </p:nvPr>
        </p:nvSpPr>
        <p:spPr/>
        <p:txBody>
          <a:bodyPr/>
          <a:lstStyle/>
          <a:p>
            <a:pPr eaLnBrk="1" hangingPunct="1">
              <a:buFontTx/>
              <a:buNone/>
            </a:pPr>
            <a:r>
              <a:rPr lang="en-US" smtClean="0"/>
              <a:t>1. Load nk.bin OS image from local storage</a:t>
            </a:r>
          </a:p>
          <a:p>
            <a:pPr eaLnBrk="1" hangingPunct="1">
              <a:buFontTx/>
              <a:buNone/>
            </a:pPr>
            <a:r>
              <a:rPr lang="en-US" smtClean="0"/>
              <a:t>2. Load OS image from development station with DHCP service</a:t>
            </a:r>
          </a:p>
          <a:p>
            <a:pPr eaLnBrk="1" hangingPunct="1">
              <a:buFontTx/>
              <a:buNone/>
            </a:pPr>
            <a:r>
              <a:rPr lang="en-US" smtClean="0"/>
              <a:t>3. Load OS image from development station with Static IP 192.168.2.232</a:t>
            </a:r>
          </a:p>
          <a:p>
            <a:pPr eaLnBrk="1" hangingPunct="1">
              <a:buFontTx/>
              <a:buNone/>
            </a:pPr>
            <a:r>
              <a:rPr lang="en-US" smtClean="0"/>
              <a:t>4. Clean Boot (no commands)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6659" name="Picture 4"/>
          <p:cNvPicPr>
            <a:picLocks noChangeAspect="1" noChangeArrowheads="1"/>
          </p:cNvPicPr>
          <p:nvPr/>
        </p:nvPicPr>
        <p:blipFill>
          <a:blip r:embed="rId3" cstate="print"/>
          <a:srcRect/>
          <a:stretch>
            <a:fillRect/>
          </a:stretch>
        </p:blipFill>
        <p:spPr bwMode="auto">
          <a:xfrm>
            <a:off x="1023938" y="685800"/>
            <a:ext cx="7094537" cy="5530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83" name="Picture 4"/>
          <p:cNvPicPr>
            <a:picLocks noChangeAspect="1" noChangeArrowheads="1"/>
          </p:cNvPicPr>
          <p:nvPr/>
        </p:nvPicPr>
        <p:blipFill>
          <a:blip r:embed="rId3" cstate="print"/>
          <a:srcRect/>
          <a:stretch>
            <a:fillRect/>
          </a:stretch>
        </p:blipFill>
        <p:spPr bwMode="auto">
          <a:xfrm>
            <a:off x="817563" y="990600"/>
            <a:ext cx="7508875" cy="500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8707" name="Picture 4"/>
          <p:cNvPicPr>
            <a:picLocks noChangeAspect="1" noChangeArrowheads="1"/>
          </p:cNvPicPr>
          <p:nvPr/>
        </p:nvPicPr>
        <p:blipFill>
          <a:blip r:embed="rId3" cstate="print"/>
          <a:srcRect/>
          <a:stretch>
            <a:fillRect/>
          </a:stretch>
        </p:blipFill>
        <p:spPr bwMode="auto">
          <a:xfrm>
            <a:off x="762000" y="966788"/>
            <a:ext cx="7620000" cy="4929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9731" name="Picture 4"/>
          <p:cNvPicPr>
            <a:picLocks noChangeAspect="1" noChangeArrowheads="1"/>
          </p:cNvPicPr>
          <p:nvPr/>
        </p:nvPicPr>
        <p:blipFill>
          <a:blip r:embed="rId3" cstate="print"/>
          <a:srcRect/>
          <a:stretch>
            <a:fillRect/>
          </a:stretch>
        </p:blipFill>
        <p:spPr bwMode="auto">
          <a:xfrm>
            <a:off x="1219200" y="609600"/>
            <a:ext cx="6705600" cy="564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TotalTime>
  <Words>1602</Words>
  <Application>Microsoft Office PowerPoint</Application>
  <PresentationFormat>On-screen Show (4:3)</PresentationFormat>
  <Paragraphs>61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Slide 1</vt:lpstr>
      <vt:lpstr>Connecting to the eBox</vt:lpstr>
      <vt:lpstr>Downloading the new OS</vt:lpstr>
      <vt:lpstr>Slide 4</vt:lpstr>
      <vt:lpstr>eBox Boot Options</vt:lpstr>
      <vt:lpstr>Slide 6</vt:lpstr>
      <vt:lpstr>Slide 7</vt:lpstr>
      <vt:lpstr>Slide 8</vt:lpstr>
      <vt:lpstr>Slide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dc:creator>
  <cp:lastModifiedBy>Ron</cp:lastModifiedBy>
  <cp:revision>1</cp:revision>
  <dcterms:created xsi:type="dcterms:W3CDTF">2010-12-06T18:32:50Z</dcterms:created>
  <dcterms:modified xsi:type="dcterms:W3CDTF">2010-12-06T18:34:07Z</dcterms:modified>
</cp:coreProperties>
</file>