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99BB8-5A98-4FB3-8F90-14AAEB6A2510}" type="datetimeFigureOut">
              <a:rPr lang="en-US" smtClean="0"/>
              <a:t>12/6/2010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DAC8F-E314-45C0-AD13-C8CAF1204AE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7"/>
          <p:cNvSpPr>
            <a:spLocks noGrp="1" noChangeArrowheads="1"/>
          </p:cNvSpPr>
          <p:nvPr>
            <p:ph type="sldNum" sz="quarter" idx="5"/>
          </p:nvPr>
        </p:nvSpPr>
        <p:spPr>
          <a:noFill/>
        </p:spPr>
        <p:txBody>
          <a:bodyPr/>
          <a:lstStyle/>
          <a:p>
            <a:fld id="{70D0F926-FB4D-46DA-952E-9681C616EA1D}" type="slidenum">
              <a:rPr lang="en-US" smtClean="0"/>
              <a:pPr/>
              <a:t>1</a:t>
            </a:fld>
            <a:endParaRPr lang="en-US" smtClean="0"/>
          </a:p>
        </p:txBody>
      </p:sp>
      <p:sp>
        <p:nvSpPr>
          <p:cNvPr id="861187" name="Rectangle 2"/>
          <p:cNvSpPr>
            <a:spLocks noRot="1" noChangeArrowheads="1" noTextEdit="1"/>
          </p:cNvSpPr>
          <p:nvPr>
            <p:ph type="sldImg"/>
          </p:nvPr>
        </p:nvSpPr>
        <p:spPr>
          <a:ln/>
        </p:spPr>
      </p:sp>
      <p:sp>
        <p:nvSpPr>
          <p:cNvPr id="861188" name="Rectangle 3"/>
          <p:cNvSpPr>
            <a:spLocks noGrp="1" noChangeArrowheads="1"/>
          </p:cNvSpPr>
          <p:nvPr>
            <p:ph type="body" idx="1"/>
          </p:nvPr>
        </p:nvSpPr>
        <p:spPr>
          <a:noFill/>
          <a:ln/>
        </p:spPr>
        <p:txBody>
          <a:bodyPr/>
          <a:lstStyle/>
          <a:p>
            <a:pPr eaLnBrk="1" hangingPunct="1"/>
            <a:r>
              <a:rPr lang="en-US" smtClean="0"/>
              <a:t>This chapter contains several tutorials that introduce the software development tools for Windows CE. Working through the tutorials at a PC in a laboratory is the best way to learn this material. The slides in this Chapter will be used to give a quick overview of the process that will be repeated in a laboratory assignment.</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7"/>
          <p:cNvSpPr>
            <a:spLocks noGrp="1" noChangeArrowheads="1"/>
          </p:cNvSpPr>
          <p:nvPr>
            <p:ph type="sldNum" sz="quarter" idx="5"/>
          </p:nvPr>
        </p:nvSpPr>
        <p:spPr>
          <a:noFill/>
        </p:spPr>
        <p:txBody>
          <a:bodyPr/>
          <a:lstStyle/>
          <a:p>
            <a:fld id="{A0B9D16F-26B4-45CD-ADD7-16667D576FA4}" type="slidenum">
              <a:rPr lang="en-US" smtClean="0"/>
              <a:pPr/>
              <a:t>10</a:t>
            </a:fld>
            <a:endParaRPr lang="en-US" smtClean="0"/>
          </a:p>
        </p:txBody>
      </p:sp>
      <p:sp>
        <p:nvSpPr>
          <p:cNvPr id="870403" name="Rectangle 2"/>
          <p:cNvSpPr>
            <a:spLocks noRot="1" noChangeArrowheads="1" noTextEdit="1"/>
          </p:cNvSpPr>
          <p:nvPr>
            <p:ph type="sldImg"/>
          </p:nvPr>
        </p:nvSpPr>
        <p:spPr>
          <a:ln/>
        </p:spPr>
      </p:sp>
      <p:sp>
        <p:nvSpPr>
          <p:cNvPr id="870404" name="Rectangle 3"/>
          <p:cNvSpPr>
            <a:spLocks noGrp="1" noChangeArrowheads="1"/>
          </p:cNvSpPr>
          <p:nvPr>
            <p:ph type="body" idx="1"/>
          </p:nvPr>
        </p:nvSpPr>
        <p:spPr>
          <a:noFill/>
          <a:ln/>
        </p:spPr>
        <p:txBody>
          <a:bodyPr/>
          <a:lstStyle/>
          <a:p>
            <a:pPr eaLnBrk="1" hangingPunct="1"/>
            <a:r>
              <a:rPr lang="en-US" smtClean="0"/>
              <a:t>The design wizard then prompts you to select several networking and communications options as seen in Figure 7.9. The default options are OK here, unless you need support for 802.11 Wireless in your device. For 802.11, you would need to add </a:t>
            </a:r>
            <a:r>
              <a:rPr lang="en-US" b="1" smtClean="0"/>
              <a:t>Wireless Local Area Network (802.11) </a:t>
            </a:r>
            <a:r>
              <a:rPr lang="en-US" smtClean="0"/>
              <a:t>under Local Area Network. Click Next to continue. The current eBox wireless driver does not work in a OS debug build like this one, so leave it out for now and only add it later in a release build.</a:t>
            </a:r>
          </a:p>
          <a:p>
            <a:pPr eaLnBrk="1" hangingPunct="1"/>
            <a:r>
              <a:rPr lang="en-US" smtClean="0"/>
              <a:t>In the Project Wizard complete notification window that appears, just click </a:t>
            </a:r>
            <a:r>
              <a:rPr lang="en-US" b="1" smtClean="0"/>
              <a:t>Finish</a:t>
            </a:r>
            <a:r>
              <a:rPr lang="en-US" smtClean="0"/>
              <a:t> and the wizard in a few seconds the wizard will have created the initial project directory and files.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7"/>
          <p:cNvSpPr>
            <a:spLocks noGrp="1" noChangeArrowheads="1"/>
          </p:cNvSpPr>
          <p:nvPr>
            <p:ph type="sldNum" sz="quarter" idx="5"/>
          </p:nvPr>
        </p:nvSpPr>
        <p:spPr>
          <a:noFill/>
        </p:spPr>
        <p:txBody>
          <a:bodyPr/>
          <a:lstStyle/>
          <a:p>
            <a:fld id="{3315D2BB-2ECC-4891-88C1-3658040E851B}" type="slidenum">
              <a:rPr lang="en-US" smtClean="0"/>
              <a:pPr/>
              <a:t>11</a:t>
            </a:fld>
            <a:endParaRPr lang="en-US" smtClean="0"/>
          </a:p>
        </p:txBody>
      </p:sp>
      <p:sp>
        <p:nvSpPr>
          <p:cNvPr id="871427" name="Rectangle 2"/>
          <p:cNvSpPr>
            <a:spLocks noRot="1" noChangeArrowheads="1" noTextEdit="1"/>
          </p:cNvSpPr>
          <p:nvPr>
            <p:ph type="sldImg"/>
          </p:nvPr>
        </p:nvSpPr>
        <p:spPr>
          <a:ln/>
        </p:spPr>
      </p:sp>
      <p:sp>
        <p:nvSpPr>
          <p:cNvPr id="871428" name="Rectangle 3"/>
          <p:cNvSpPr>
            <a:spLocks noGrp="1" noChangeArrowheads="1"/>
          </p:cNvSpPr>
          <p:nvPr>
            <p:ph type="body" idx="1"/>
          </p:nvPr>
        </p:nvSpPr>
        <p:spPr>
          <a:noFill/>
          <a:ln/>
        </p:spPr>
        <p:txBody>
          <a:bodyPr/>
          <a:lstStyle/>
          <a:p>
            <a:pPr eaLnBrk="1" hangingPunct="1"/>
            <a:r>
              <a:rPr lang="en-US" smtClean="0"/>
              <a:t>As the OS Design Wizard finishes setting up the new project files, it will issue security warnings for any components selected that can pose a security risk. Many common networking features can pose a potential security risk to the OS. Click </a:t>
            </a:r>
            <a:r>
              <a:rPr lang="en-US" b="1" smtClean="0"/>
              <a:t>Acknowledge</a:t>
            </a:r>
            <a:r>
              <a:rPr lang="en-US" smtClean="0"/>
              <a:t> to continue. If you click Cancel, it will remove the feature.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7"/>
          <p:cNvSpPr>
            <a:spLocks noGrp="1" noChangeArrowheads="1"/>
          </p:cNvSpPr>
          <p:nvPr>
            <p:ph type="sldNum" sz="quarter" idx="5"/>
          </p:nvPr>
        </p:nvSpPr>
        <p:spPr>
          <a:noFill/>
        </p:spPr>
        <p:txBody>
          <a:bodyPr/>
          <a:lstStyle/>
          <a:p>
            <a:fld id="{DBB25302-EFA0-42ED-8C65-6995FDE8FBB9}" type="slidenum">
              <a:rPr lang="en-US" smtClean="0"/>
              <a:pPr/>
              <a:t>12</a:t>
            </a:fld>
            <a:endParaRPr lang="en-US" smtClean="0"/>
          </a:p>
        </p:txBody>
      </p:sp>
      <p:sp>
        <p:nvSpPr>
          <p:cNvPr id="872451" name="Rectangle 2"/>
          <p:cNvSpPr>
            <a:spLocks noRot="1" noChangeArrowheads="1" noTextEdit="1"/>
          </p:cNvSpPr>
          <p:nvPr>
            <p:ph type="sldImg"/>
          </p:nvPr>
        </p:nvSpPr>
        <p:spPr>
          <a:ln/>
        </p:spPr>
      </p:sp>
      <p:sp>
        <p:nvSpPr>
          <p:cNvPr id="872452" name="Rectangle 3"/>
          <p:cNvSpPr>
            <a:spLocks noGrp="1" noChangeArrowheads="1"/>
          </p:cNvSpPr>
          <p:nvPr>
            <p:ph type="body" idx="1"/>
          </p:nvPr>
        </p:nvSpPr>
        <p:spPr>
          <a:noFill/>
          <a:ln/>
        </p:spPr>
        <p:txBody>
          <a:bodyPr/>
          <a:lstStyle/>
          <a:p>
            <a:pPr eaLnBrk="1" hangingPunct="1"/>
            <a:r>
              <a:rPr lang="en-US" smtClean="0"/>
              <a:t>At this point an initial OS Design project has been setup. The project files reside under the main OS Design directory in a folder under your project name. For this design they can be found in the directory, </a:t>
            </a:r>
            <a:r>
              <a:rPr lang="en-US" i="1" smtClean="0"/>
              <a:t>..\WINCE600\OSDesign \MyOS. </a:t>
            </a:r>
            <a:endParaRPr lang="en-US" smtClean="0"/>
          </a:p>
          <a:p>
            <a:pPr eaLnBrk="1" hangingPunct="1"/>
            <a:r>
              <a:rPr lang="en-US" smtClean="0"/>
              <a:t>The top-level solution allows an OS Design project to be combined with several C/C++ &amp; C# applications (these are called subprojects and C# applications will appear as projects). The next step is to select any individual components still needed for your OS design. Make sure the catalog items view is selected as seen in Figure 7.11 in the left column. Note that the tabs at the bottom of this window select different views of the project.</a:t>
            </a:r>
          </a:p>
          <a:p>
            <a:pPr eaLnBrk="1" hangingPunct="1"/>
            <a:r>
              <a:rPr lang="en-US" smtClean="0"/>
              <a:t>There are still a number of useful items you will want to add to your new OS kernel. To add a new item you just need to locate it in the Catalog Items View Window and click on it. Anytime you cannot find the Catalog Items View window, it can be reopened using </a:t>
            </a:r>
            <a:r>
              <a:rPr lang="en-US" b="1" smtClean="0"/>
              <a:t>View -&gt; Other Windows  -&gt; Catalog Items View</a:t>
            </a:r>
            <a:r>
              <a:rPr lang="en-US" smtClean="0"/>
              <a:t>.</a:t>
            </a:r>
          </a:p>
          <a:p>
            <a:pPr eaLnBrk="1" hangingPunct="1"/>
            <a:r>
              <a:rPr lang="en-US" smtClean="0"/>
              <a:t>When an item is added a green check box appears. Other items that a newly selected item may require are added automatically and these are indicated with a green square. Items that cannot be added are indicated with a red exclamation mark. For example, a few items are only available on a particular processor type. </a:t>
            </a:r>
          </a:p>
          <a:p>
            <a:pPr eaLnBrk="1" hangingPunct="1"/>
            <a:r>
              <a:rPr lang="en-US" smtClean="0"/>
              <a:t>In many cases, you will need to expand the view to find items by clicking on a “+” box. Note that there is also a very useful search feature at the top of the catalog items view window. By right clicking on each item, you can display the items properties or view a list of the other items it depends 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7"/>
          <p:cNvSpPr>
            <a:spLocks noGrp="1" noChangeArrowheads="1"/>
          </p:cNvSpPr>
          <p:nvPr>
            <p:ph type="sldNum" sz="quarter" idx="5"/>
          </p:nvPr>
        </p:nvSpPr>
        <p:spPr>
          <a:noFill/>
        </p:spPr>
        <p:txBody>
          <a:bodyPr/>
          <a:lstStyle/>
          <a:p>
            <a:fld id="{DFE988D1-8A2E-4C75-8364-35FD26C4960B}" type="slidenum">
              <a:rPr lang="en-US" smtClean="0"/>
              <a:pPr/>
              <a:t>13</a:t>
            </a:fld>
            <a:endParaRPr lang="en-US" smtClean="0"/>
          </a:p>
        </p:txBody>
      </p:sp>
      <p:sp>
        <p:nvSpPr>
          <p:cNvPr id="873475" name="Rectangle 2"/>
          <p:cNvSpPr>
            <a:spLocks noRot="1" noChangeArrowheads="1" noTextEdit="1"/>
          </p:cNvSpPr>
          <p:nvPr>
            <p:ph type="sldImg"/>
          </p:nvPr>
        </p:nvSpPr>
        <p:spPr>
          <a:ln/>
        </p:spPr>
      </p:sp>
      <p:sp>
        <p:nvSpPr>
          <p:cNvPr id="873476" name="Rectangle 3"/>
          <p:cNvSpPr>
            <a:spLocks noGrp="1" noChangeArrowheads="1"/>
          </p:cNvSpPr>
          <p:nvPr>
            <p:ph type="body" idx="1"/>
          </p:nvPr>
        </p:nvSpPr>
        <p:spPr>
          <a:noFill/>
          <a:ln/>
        </p:spPr>
        <p:txBody>
          <a:bodyPr/>
          <a:lstStyle/>
          <a:p>
            <a:pPr eaLnBrk="1" hangingPunct="1"/>
            <a:r>
              <a:rPr lang="en-US" smtClean="0"/>
              <a:t>Start the Configuration Manager using </a:t>
            </a:r>
            <a:r>
              <a:rPr lang="en-US" b="1" smtClean="0"/>
              <a:t>Build</a:t>
            </a:r>
            <a:r>
              <a:rPr lang="en-US" smtClean="0"/>
              <a:t> </a:t>
            </a:r>
            <a:r>
              <a:rPr lang="en-US" b="1" smtClean="0"/>
              <a:t>-&gt; Configuration Manager</a:t>
            </a:r>
            <a:r>
              <a:rPr lang="en-US" smtClean="0"/>
              <a:t>. The Configuration Manger Window should appear as in Figure 7.12. Make sure that </a:t>
            </a:r>
            <a:r>
              <a:rPr lang="en-US" b="1" smtClean="0"/>
              <a:t>ICOP_eBox4300_60DS_x86 Debug</a:t>
            </a:r>
            <a:r>
              <a:rPr lang="en-US" smtClean="0"/>
              <a:t> is selected as the active configuration. Two types of OS Builds are supported for each project. The Debug Build includes many debug and status messages that are useful when first bringing up the OS on a new device. The option without debug messages is called the Release Build. A Debug Build requires around 40% more memory and boots significantly slower since it displays so many messages, but the messages can be extremely useful when any problems are encountered. </a:t>
            </a:r>
          </a:p>
          <a:p>
            <a:pPr eaLnBrk="1" hangingPunct="1"/>
            <a:r>
              <a:rPr lang="en-US" smtClean="0"/>
              <a:t>In the final deployed system, the Release Build would be used. You can switch to a Release Build by selecting the Release configuration in the configuration manager. The final OS Build step must be repeated for each configuration, if you need both. For a release build, some of the other debug options would likely not be included. Close the Configuration Manager window.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7"/>
          <p:cNvSpPr>
            <a:spLocks noGrp="1" noChangeArrowheads="1"/>
          </p:cNvSpPr>
          <p:nvPr>
            <p:ph type="sldNum" sz="quarter" idx="5"/>
          </p:nvPr>
        </p:nvSpPr>
        <p:spPr>
          <a:noFill/>
        </p:spPr>
        <p:txBody>
          <a:bodyPr/>
          <a:lstStyle/>
          <a:p>
            <a:fld id="{7C6725FD-9AA2-46BC-B6DA-E7B1602C67F2}" type="slidenum">
              <a:rPr lang="en-US" smtClean="0"/>
              <a:pPr/>
              <a:t>14</a:t>
            </a:fld>
            <a:endParaRPr lang="en-US" smtClean="0"/>
          </a:p>
        </p:txBody>
      </p:sp>
      <p:sp>
        <p:nvSpPr>
          <p:cNvPr id="874499" name="Rectangle 2"/>
          <p:cNvSpPr>
            <a:spLocks noRot="1" noChangeArrowheads="1" noTextEdit="1"/>
          </p:cNvSpPr>
          <p:nvPr>
            <p:ph type="sldImg"/>
          </p:nvPr>
        </p:nvSpPr>
        <p:spPr>
          <a:ln/>
        </p:spPr>
      </p:sp>
      <p:sp>
        <p:nvSpPr>
          <p:cNvPr id="874500" name="Rectangle 3"/>
          <p:cNvSpPr>
            <a:spLocks noGrp="1" noChangeArrowheads="1"/>
          </p:cNvSpPr>
          <p:nvPr>
            <p:ph type="body" idx="1"/>
          </p:nvPr>
        </p:nvSpPr>
        <p:spPr>
          <a:noFill/>
          <a:ln/>
        </p:spPr>
        <p:txBody>
          <a:bodyPr/>
          <a:lstStyle/>
          <a:p>
            <a:pPr eaLnBrk="1" hangingPunct="1"/>
            <a:r>
              <a:rPr lang="en-US" smtClean="0"/>
              <a:t>Before Building the OS, there are still several build options that need to be selected. In the left column near the bottom, select the </a:t>
            </a:r>
            <a:r>
              <a:rPr lang="en-US" b="1" smtClean="0"/>
              <a:t>Solution Explorer</a:t>
            </a:r>
            <a:r>
              <a:rPr lang="en-US" smtClean="0"/>
              <a:t> tab to display the solution view of the project. Select </a:t>
            </a:r>
            <a:r>
              <a:rPr lang="en-US" b="1" smtClean="0"/>
              <a:t>MyOS</a:t>
            </a:r>
            <a:r>
              <a:rPr lang="en-US" smtClean="0"/>
              <a:t> , right click and select </a:t>
            </a:r>
            <a:r>
              <a:rPr lang="en-US" b="1" smtClean="0"/>
              <a:t>Properties</a:t>
            </a:r>
            <a:r>
              <a:rPr lang="en-US" smtClean="0"/>
              <a:t>. When the property page window pops up, expand </a:t>
            </a:r>
            <a:r>
              <a:rPr lang="en-US" b="1" smtClean="0"/>
              <a:t>Configuration Properties</a:t>
            </a:r>
            <a:r>
              <a:rPr lang="en-US" smtClean="0"/>
              <a:t> and select </a:t>
            </a:r>
            <a:r>
              <a:rPr lang="en-US" b="1" smtClean="0"/>
              <a:t>Build Options</a:t>
            </a:r>
            <a:r>
              <a:rPr lang="en-US" smtClean="0"/>
              <a:t>. In the Property Page window that appears as seen in Figure 7.13 select the following build options:</a:t>
            </a:r>
          </a:p>
          <a:p>
            <a:pPr eaLnBrk="1" hangingPunct="1"/>
            <a:r>
              <a:rPr lang="en-US" smtClean="0"/>
              <a:t>Enable eboot space in memory (IMGEBOOT=1) This option adds support for Ethernet debugging by bundling the Ethernet boot loader in the image.</a:t>
            </a:r>
          </a:p>
          <a:p>
            <a:pPr eaLnBrk="1" hangingPunct="1"/>
            <a:r>
              <a:rPr lang="en-US" smtClean="0"/>
              <a:t>Enable kernel debugger (no IMGNODEBUGGER=1). Select before building the run-time image to allow the debugger to connect and pass debugging information from the target device back to the host device. </a:t>
            </a:r>
          </a:p>
          <a:p>
            <a:pPr eaLnBrk="1" hangingPunct="1"/>
            <a:r>
              <a:rPr lang="en-US" smtClean="0"/>
              <a:t>Enable KITL (no IMGNOKITL=1) KITL, short for Kernel Independent Transport Layer, provides a debug/download link between the target Windows CE device and the development station.  KITL needs to be included with the image in order to use the remote tools within VS2005 and Platform Builder. </a:t>
            </a:r>
            <a:r>
              <a:rPr lang="en-US" b="1" smtClean="0"/>
              <a:t>NOTE:</a:t>
            </a:r>
            <a:r>
              <a:rPr lang="en-US" smtClean="0"/>
              <a:t> Whenever the target system does not remain attached to the PC development system, be sure to leave KITL out. The target system will lock up forever trying to use KITL to talk to the missing PC.</a:t>
            </a:r>
            <a:endParaRPr lang="en-US" b="1" smtClean="0"/>
          </a:p>
          <a:p>
            <a:pPr eaLnBrk="1" hangingPunct="1"/>
            <a:r>
              <a:rPr lang="en-US" b="1" smtClean="0"/>
              <a:t>Do not</a:t>
            </a:r>
            <a:r>
              <a:rPr lang="en-US" smtClean="0"/>
              <a:t> enable “Run-time Image Can be Larger than 32 MB,” this only uses 64M of RAM, not all 512M. This will be set later when the IMGRAM512 environment variable is set to 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7"/>
          <p:cNvSpPr>
            <a:spLocks noGrp="1" noChangeArrowheads="1"/>
          </p:cNvSpPr>
          <p:nvPr>
            <p:ph type="sldNum" sz="quarter" idx="5"/>
          </p:nvPr>
        </p:nvSpPr>
        <p:spPr>
          <a:noFill/>
        </p:spPr>
        <p:txBody>
          <a:bodyPr/>
          <a:lstStyle/>
          <a:p>
            <a:fld id="{6D0F2C66-79E3-4525-A701-A84768576DA8}" type="slidenum">
              <a:rPr lang="en-US" smtClean="0"/>
              <a:pPr/>
              <a:t>15</a:t>
            </a:fld>
            <a:endParaRPr lang="en-US" smtClean="0"/>
          </a:p>
        </p:txBody>
      </p:sp>
      <p:sp>
        <p:nvSpPr>
          <p:cNvPr id="875523" name="Rectangle 2"/>
          <p:cNvSpPr>
            <a:spLocks noRot="1" noChangeArrowheads="1" noTextEdit="1"/>
          </p:cNvSpPr>
          <p:nvPr>
            <p:ph type="sldImg"/>
          </p:nvPr>
        </p:nvSpPr>
        <p:spPr>
          <a:ln/>
        </p:spPr>
      </p:sp>
      <p:sp>
        <p:nvSpPr>
          <p:cNvPr id="875524" name="Rectangle 3"/>
          <p:cNvSpPr>
            <a:spLocks noGrp="1" noChangeArrowheads="1"/>
          </p:cNvSpPr>
          <p:nvPr>
            <p:ph type="body" idx="1"/>
          </p:nvPr>
        </p:nvSpPr>
        <p:spPr>
          <a:noFill/>
          <a:ln/>
        </p:spPr>
        <p:txBody>
          <a:bodyPr/>
          <a:lstStyle/>
          <a:p>
            <a:pPr eaLnBrk="1" hangingPunct="1"/>
            <a:r>
              <a:rPr lang="en-US" smtClean="0"/>
              <a:t>The Build system Environment Variables are used to include &amp; exclude various items from the image and to setup memory configurations. Next select </a:t>
            </a:r>
            <a:r>
              <a:rPr lang="en-US" b="1" smtClean="0"/>
              <a:t>Environment</a:t>
            </a:r>
            <a:r>
              <a:rPr lang="en-US" smtClean="0"/>
              <a:t> instead of Build Options in the Property Page window from the previous step. There are several critical environment variables that now need to be added as seen in Figure 7.14.</a:t>
            </a:r>
          </a:p>
          <a:p>
            <a:pPr eaLnBrk="1" hangingPunct="1"/>
            <a:r>
              <a:rPr lang="en-US" smtClean="0"/>
              <a:t>Click on the </a:t>
            </a:r>
            <a:r>
              <a:rPr lang="en-US" b="1" smtClean="0"/>
              <a:t>New…</a:t>
            </a:r>
            <a:r>
              <a:rPr lang="en-US" smtClean="0"/>
              <a:t> button, enter </a:t>
            </a:r>
            <a:r>
              <a:rPr lang="en-US" b="1" smtClean="0"/>
              <a:t>IMGRAM512</a:t>
            </a:r>
            <a:r>
              <a:rPr lang="en-US" smtClean="0"/>
              <a:t> for Variable name, and enter </a:t>
            </a:r>
            <a:r>
              <a:rPr lang="en-US" b="1" smtClean="0"/>
              <a:t>1</a:t>
            </a:r>
            <a:r>
              <a:rPr lang="en-US" smtClean="0"/>
              <a:t> for Variable’s value and click </a:t>
            </a:r>
            <a:r>
              <a:rPr lang="en-US" b="1" smtClean="0"/>
              <a:t>OK</a:t>
            </a:r>
            <a:r>
              <a:rPr lang="en-US" smtClean="0"/>
              <a:t>. By setting the IMGRAM512 variable, the resulting image will enable all 512M of memory, the total amount of RAM that is provided in the eBox 4300. Out of memory errors and a host of other strange problems could appear, if this setting is not correct.</a:t>
            </a:r>
          </a:p>
          <a:p>
            <a:pPr eaLnBrk="1" hangingPunct="1"/>
            <a:r>
              <a:rPr lang="en-US" smtClean="0"/>
              <a:t>Follow the steps just described above and add three more environment variables </a:t>
            </a:r>
            <a:r>
              <a:rPr lang="en-US" b="1" smtClean="0"/>
              <a:t>PRJ_ENABLE_FSREGHIVE</a:t>
            </a:r>
            <a:r>
              <a:rPr lang="en-US" smtClean="0"/>
              <a:t>, </a:t>
            </a:r>
            <a:r>
              <a:rPr lang="en-US" b="1" smtClean="0"/>
              <a:t>PRJ_BOOTDEVICE_ATAPI</a:t>
            </a:r>
            <a:r>
              <a:rPr lang="en-US" smtClean="0"/>
              <a:t>, and </a:t>
            </a:r>
            <a:r>
              <a:rPr lang="en-US" b="1" smtClean="0"/>
              <a:t>PRJ_ENABLE_FSMOUNTASROOT</a:t>
            </a:r>
            <a:r>
              <a:rPr lang="en-US" smtClean="0"/>
              <a:t> all set to 1. </a:t>
            </a:r>
          </a:p>
          <a:p>
            <a:pPr eaLnBrk="1" hangingPunct="1"/>
            <a:r>
              <a:rPr lang="en-US" smtClean="0"/>
              <a:t>Take a minute to double check carefully for any typos in the variable names. Any minor error here could keep the OS from booting and take an extra twenty minutes later on to go back and fix!</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7"/>
          <p:cNvSpPr>
            <a:spLocks noGrp="1" noChangeArrowheads="1"/>
          </p:cNvSpPr>
          <p:nvPr>
            <p:ph type="sldNum" sz="quarter" idx="5"/>
          </p:nvPr>
        </p:nvSpPr>
        <p:spPr>
          <a:noFill/>
        </p:spPr>
        <p:txBody>
          <a:bodyPr/>
          <a:lstStyle/>
          <a:p>
            <a:fld id="{862FA278-BF41-491A-88B0-E3DD4CECBE3F}" type="slidenum">
              <a:rPr lang="en-US" smtClean="0"/>
              <a:pPr/>
              <a:t>16</a:t>
            </a:fld>
            <a:endParaRPr lang="en-US" smtClean="0"/>
          </a:p>
        </p:txBody>
      </p:sp>
      <p:sp>
        <p:nvSpPr>
          <p:cNvPr id="876547" name="Rectangle 2"/>
          <p:cNvSpPr>
            <a:spLocks noRot="1" noChangeArrowheads="1" noTextEdit="1"/>
          </p:cNvSpPr>
          <p:nvPr>
            <p:ph type="sldImg"/>
          </p:nvPr>
        </p:nvSpPr>
        <p:spPr>
          <a:ln/>
        </p:spPr>
      </p:sp>
      <p:sp>
        <p:nvSpPr>
          <p:cNvPr id="876548" name="Rectangle 3"/>
          <p:cNvSpPr>
            <a:spLocks noGrp="1" noChangeArrowheads="1"/>
          </p:cNvSpPr>
          <p:nvPr>
            <p:ph type="body" idx="1"/>
          </p:nvPr>
        </p:nvSpPr>
        <p:spPr>
          <a:noFill/>
          <a:ln/>
        </p:spPr>
        <p:txBody>
          <a:bodyPr/>
          <a:lstStyle/>
          <a:p>
            <a:pPr eaLnBrk="1" hangingPunct="1">
              <a:lnSpc>
                <a:spcPct val="90000"/>
              </a:lnSpc>
            </a:pPr>
            <a:r>
              <a:rPr lang="en-US" smtClean="0"/>
              <a:t>Now that all of the build options and settings have been selected, a new OS image can be built. From the top-level menu select </a:t>
            </a:r>
            <a:r>
              <a:rPr lang="en-US" b="1" smtClean="0"/>
              <a:t>Build -&gt; Build Solution</a:t>
            </a:r>
            <a:r>
              <a:rPr lang="en-US" smtClean="0"/>
              <a:t>. Platform Builder will now build a new OS image along with any subprojects it may include (i.e., a solution). The process needs to check, compile, and link thousands of files. Don’t forget that an active virus checker doing on access scans will really make it run slow. </a:t>
            </a:r>
          </a:p>
          <a:p>
            <a:pPr eaLnBrk="1" hangingPunct="1">
              <a:lnSpc>
                <a:spcPct val="90000"/>
              </a:lnSpc>
            </a:pPr>
            <a:r>
              <a:rPr lang="en-US" smtClean="0"/>
              <a:t>At the bottom of the VS 2005 window, output messages will appear from the Build system. The very bottom of the window displays the following small animated bitmap icon showing that the build process is still running:</a:t>
            </a:r>
          </a:p>
          <a:p>
            <a:pPr eaLnBrk="1" hangingPunct="1">
              <a:lnSpc>
                <a:spcPct val="90000"/>
              </a:lnSpc>
            </a:pPr>
            <a:r>
              <a:rPr lang="en-US" smtClean="0"/>
              <a:t>It is probably a good idea to not try to do anything else in VS 2005 or the OS directories and perhaps even on the PC during a long build. It is very easy to lock a file or resource by doing something else and this can produce build errors. If this happens, you need to do a ReBuild. ReBuild cleans out the files first from the last Build and starts over on a new Build. Even not stopping the Debugger first, before starting a new Build will cause Build errors since it locks some symbol files. </a:t>
            </a:r>
          </a:p>
          <a:p>
            <a:pPr eaLnBrk="1" hangingPunct="1">
              <a:lnSpc>
                <a:spcPct val="90000"/>
              </a:lnSpc>
            </a:pPr>
            <a:r>
              <a:rPr lang="en-US" smtClean="0"/>
              <a:t>It will take ten to twenty minutes for the complete build operation. By default, the build process will use all available processor cores. To anyone that is used to compiling fairly short application programs, the build process seems very slow, but keep in mind that in the OS there are almost 4 million lines of code distributed in around twenty thousand files!</a:t>
            </a:r>
          </a:p>
          <a:p>
            <a:pPr eaLnBrk="1" hangingPunct="1">
              <a:lnSpc>
                <a:spcPct val="90000"/>
              </a:lnSpc>
            </a:pPr>
            <a:r>
              <a:rPr lang="en-US" smtClean="0"/>
              <a:t>When the Build process completes, you should see the final Build succeeded with no errors message in the Output window area at the bottom of the VS 2005 window as seen in Figure 7.15.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7"/>
          <p:cNvSpPr>
            <a:spLocks noGrp="1" noChangeArrowheads="1"/>
          </p:cNvSpPr>
          <p:nvPr>
            <p:ph type="sldNum" sz="quarter" idx="5"/>
          </p:nvPr>
        </p:nvSpPr>
        <p:spPr>
          <a:noFill/>
        </p:spPr>
        <p:txBody>
          <a:bodyPr/>
          <a:lstStyle/>
          <a:p>
            <a:fld id="{9E90A80B-E863-4035-9D89-78B3999A0EEF}" type="slidenum">
              <a:rPr lang="en-US" smtClean="0"/>
              <a:pPr/>
              <a:t>2</a:t>
            </a:fld>
            <a:endParaRPr lang="en-US" smtClean="0"/>
          </a:p>
        </p:txBody>
      </p:sp>
      <p:sp>
        <p:nvSpPr>
          <p:cNvPr id="862211" name="Rectangle 2"/>
          <p:cNvSpPr>
            <a:spLocks noRot="1" noChangeArrowheads="1" noTextEdit="1"/>
          </p:cNvSpPr>
          <p:nvPr>
            <p:ph type="sldImg"/>
          </p:nvPr>
        </p:nvSpPr>
        <p:spPr>
          <a:ln/>
        </p:spPr>
      </p:sp>
      <p:sp>
        <p:nvSpPr>
          <p:cNvPr id="862212" name="Rectangle 3"/>
          <p:cNvSpPr>
            <a:spLocks noGrp="1" noChangeArrowheads="1"/>
          </p:cNvSpPr>
          <p:nvPr>
            <p:ph type="body" idx="1"/>
          </p:nvPr>
        </p:nvSpPr>
        <p:spPr>
          <a:noFill/>
          <a:ln/>
        </p:spPr>
        <p:txBody>
          <a:bodyPr/>
          <a:lstStyle/>
          <a:p>
            <a:pPr eaLnBrk="1" hangingPunct="1"/>
            <a:r>
              <a:rPr lang="en-US" b="1" smtClean="0"/>
              <a:t>Here are the main steps in Building a Custom OS</a:t>
            </a:r>
          </a:p>
          <a:p>
            <a:pPr eaLnBrk="1" hangingPunct="1"/>
            <a:r>
              <a:rPr lang="en-US" smtClean="0"/>
              <a:t>Start Visual Studio 2005</a:t>
            </a:r>
          </a:p>
          <a:p>
            <a:pPr eaLnBrk="1" hangingPunct="1"/>
            <a:r>
              <a:rPr lang="en-US" smtClean="0"/>
              <a:t>Create a new OS Design Project</a:t>
            </a:r>
          </a:p>
          <a:p>
            <a:pPr eaLnBrk="1" hangingPunct="1"/>
            <a:r>
              <a:rPr lang="en-US" smtClean="0"/>
              <a:t>Select the correct BSP</a:t>
            </a:r>
          </a:p>
          <a:p>
            <a:pPr eaLnBrk="1" hangingPunct="1"/>
            <a:r>
              <a:rPr lang="en-US" smtClean="0"/>
              <a:t>Choose an initial Design Template</a:t>
            </a:r>
          </a:p>
          <a:p>
            <a:pPr eaLnBrk="1" hangingPunct="1"/>
            <a:r>
              <a:rPr lang="en-US" smtClean="0"/>
              <a:t>Select/Deselect Individual OS components</a:t>
            </a:r>
          </a:p>
          <a:p>
            <a:pPr eaLnBrk="1" hangingPunct="1"/>
            <a:r>
              <a:rPr lang="en-US" smtClean="0"/>
              <a:t>Set OS build and environment variables</a:t>
            </a:r>
          </a:p>
          <a:p>
            <a:pPr eaLnBrk="1" hangingPunct="1"/>
            <a:r>
              <a:rPr lang="en-US" smtClean="0"/>
              <a:t>Build OS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7"/>
          <p:cNvSpPr>
            <a:spLocks noGrp="1" noChangeArrowheads="1"/>
          </p:cNvSpPr>
          <p:nvPr>
            <p:ph type="sldNum" sz="quarter" idx="5"/>
          </p:nvPr>
        </p:nvSpPr>
        <p:spPr>
          <a:noFill/>
        </p:spPr>
        <p:txBody>
          <a:bodyPr/>
          <a:lstStyle/>
          <a:p>
            <a:fld id="{35CCF620-C6F5-4610-8211-6646B44410BD}" type="slidenum">
              <a:rPr lang="en-US" smtClean="0"/>
              <a:pPr/>
              <a:t>3</a:t>
            </a:fld>
            <a:endParaRPr lang="en-US" smtClean="0"/>
          </a:p>
        </p:txBody>
      </p:sp>
      <p:sp>
        <p:nvSpPr>
          <p:cNvPr id="863235" name="Rectangle 2"/>
          <p:cNvSpPr>
            <a:spLocks noRot="1" noChangeArrowheads="1" noTextEdit="1"/>
          </p:cNvSpPr>
          <p:nvPr>
            <p:ph type="sldImg"/>
          </p:nvPr>
        </p:nvSpPr>
        <p:spPr>
          <a:ln/>
        </p:spPr>
      </p:sp>
      <p:sp>
        <p:nvSpPr>
          <p:cNvPr id="863236" name="Rectangle 3"/>
          <p:cNvSpPr>
            <a:spLocks noGrp="1" noChangeArrowheads="1"/>
          </p:cNvSpPr>
          <p:nvPr>
            <p:ph type="body" idx="1"/>
          </p:nvPr>
        </p:nvSpPr>
        <p:spPr>
          <a:noFill/>
          <a:ln/>
        </p:spPr>
        <p:txBody>
          <a:bodyPr/>
          <a:lstStyle/>
          <a:p>
            <a:pPr eaLnBrk="1" hangingPunct="1"/>
            <a:r>
              <a:rPr lang="en-US" smtClean="0"/>
              <a:t>The CE development tools run as a plug-in to Visual Studio. To start the process, run Microsoft Visual Studio 2005. When Visual Studio starts, you should see a screen similar to Figure 7.2.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7"/>
          <p:cNvSpPr>
            <a:spLocks noGrp="1" noChangeArrowheads="1"/>
          </p:cNvSpPr>
          <p:nvPr>
            <p:ph type="sldNum" sz="quarter" idx="5"/>
          </p:nvPr>
        </p:nvSpPr>
        <p:spPr>
          <a:noFill/>
        </p:spPr>
        <p:txBody>
          <a:bodyPr/>
          <a:lstStyle/>
          <a:p>
            <a:fld id="{3A6EC2FC-2F36-4015-BA50-883D2050B29F}" type="slidenum">
              <a:rPr lang="en-US" smtClean="0"/>
              <a:pPr/>
              <a:t>4</a:t>
            </a:fld>
            <a:endParaRPr lang="en-US" smtClean="0"/>
          </a:p>
        </p:txBody>
      </p:sp>
      <p:sp>
        <p:nvSpPr>
          <p:cNvPr id="864259" name="Rectangle 2"/>
          <p:cNvSpPr>
            <a:spLocks noRot="1" noChangeArrowheads="1" noTextEdit="1"/>
          </p:cNvSpPr>
          <p:nvPr>
            <p:ph type="sldImg"/>
          </p:nvPr>
        </p:nvSpPr>
        <p:spPr>
          <a:ln/>
        </p:spPr>
      </p:sp>
      <p:sp>
        <p:nvSpPr>
          <p:cNvPr id="864260" name="Rectangle 3"/>
          <p:cNvSpPr>
            <a:spLocks noGrp="1" noChangeArrowheads="1"/>
          </p:cNvSpPr>
          <p:nvPr>
            <p:ph type="body" idx="1"/>
          </p:nvPr>
        </p:nvSpPr>
        <p:spPr>
          <a:noFill/>
          <a:ln/>
        </p:spPr>
        <p:txBody>
          <a:bodyPr/>
          <a:lstStyle/>
          <a:p>
            <a:pPr eaLnBrk="1" hangingPunct="1"/>
            <a:r>
              <a:rPr lang="en-US" smtClean="0"/>
              <a:t>Next start a new OS kernel build project by selecting </a:t>
            </a:r>
            <a:r>
              <a:rPr lang="en-US" b="1" smtClean="0"/>
              <a:t>File -&gt; New -&gt; Project. </a:t>
            </a:r>
            <a:r>
              <a:rPr lang="en-US" smtClean="0"/>
              <a:t>In the left column of the New Project window that pops up, click to highlight the </a:t>
            </a:r>
            <a:r>
              <a:rPr lang="en-US" b="1" smtClean="0"/>
              <a:t>Platform Builder for CE 6.0</a:t>
            </a:r>
            <a:r>
              <a:rPr lang="en-US" smtClean="0"/>
              <a:t> option. The screen image shown in Figure 7.3 should appear.</a:t>
            </a:r>
          </a:p>
          <a:p>
            <a:pPr eaLnBrk="1" hangingPunct="1"/>
            <a:endParaRPr lang="en-US" smtClean="0"/>
          </a:p>
          <a:p>
            <a:pPr eaLnBrk="1" hangingPunct="1"/>
            <a:r>
              <a:rPr lang="en-US" smtClean="0"/>
              <a:t>On the right side of the New Project window, click </a:t>
            </a:r>
            <a:r>
              <a:rPr lang="en-US" b="1" smtClean="0"/>
              <a:t>OSDesign</a:t>
            </a:r>
            <a:r>
              <a:rPr lang="en-US" smtClean="0"/>
              <a:t> to highlight it. Enter </a:t>
            </a:r>
            <a:r>
              <a:rPr lang="en-US" b="1" smtClean="0"/>
              <a:t>MyOS</a:t>
            </a:r>
            <a:r>
              <a:rPr lang="en-US" smtClean="0"/>
              <a:t> as the name of your new project. Confirm that </a:t>
            </a:r>
            <a:r>
              <a:rPr lang="en-US" b="1" smtClean="0"/>
              <a:t>Create directory for solution</a:t>
            </a:r>
            <a:r>
              <a:rPr lang="en-US" smtClean="0"/>
              <a:t> is checked. Click </a:t>
            </a:r>
            <a:r>
              <a:rPr lang="en-US" b="1" smtClean="0"/>
              <a:t>OK </a:t>
            </a:r>
            <a:r>
              <a:rPr lang="en-US" smtClean="0"/>
              <a:t>to continue.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7"/>
          <p:cNvSpPr>
            <a:spLocks noGrp="1" noChangeArrowheads="1"/>
          </p:cNvSpPr>
          <p:nvPr>
            <p:ph type="sldNum" sz="quarter" idx="5"/>
          </p:nvPr>
        </p:nvSpPr>
        <p:spPr>
          <a:noFill/>
        </p:spPr>
        <p:txBody>
          <a:bodyPr/>
          <a:lstStyle/>
          <a:p>
            <a:fld id="{6F85735F-B70B-49D2-B072-2E8C40AF7E0A}" type="slidenum">
              <a:rPr lang="en-US" smtClean="0"/>
              <a:pPr/>
              <a:t>5</a:t>
            </a:fld>
            <a:endParaRPr lang="en-US" smtClean="0"/>
          </a:p>
        </p:txBody>
      </p:sp>
      <p:sp>
        <p:nvSpPr>
          <p:cNvPr id="865283" name="Rectangle 2"/>
          <p:cNvSpPr>
            <a:spLocks noRot="1" noChangeArrowheads="1" noTextEdit="1"/>
          </p:cNvSpPr>
          <p:nvPr>
            <p:ph type="sldImg"/>
          </p:nvPr>
        </p:nvSpPr>
        <p:spPr>
          <a:ln/>
        </p:spPr>
      </p:sp>
      <p:sp>
        <p:nvSpPr>
          <p:cNvPr id="865284" name="Rectangle 3"/>
          <p:cNvSpPr>
            <a:spLocks noGrp="1" noChangeArrowheads="1"/>
          </p:cNvSpPr>
          <p:nvPr>
            <p:ph type="body" idx="1"/>
          </p:nvPr>
        </p:nvSpPr>
        <p:spPr>
          <a:noFill/>
          <a:ln/>
        </p:spPr>
        <p:txBody>
          <a:bodyPr/>
          <a:lstStyle/>
          <a:p>
            <a:pPr eaLnBrk="1" hangingPunct="1"/>
            <a:r>
              <a:rPr lang="en-US" smtClean="0"/>
              <a:t>After several seconds, the Windows Embedded CE 6.0 Design Wizard starts running as shown in Figure 7.4. It will ask you several questions and then create a new OS design project along with the required files and directories. Click </a:t>
            </a:r>
            <a:r>
              <a:rPr lang="en-US" b="1" smtClean="0"/>
              <a:t>Next</a:t>
            </a:r>
            <a:r>
              <a:rPr lang="en-US" smtClean="0"/>
              <a:t> to continue.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7"/>
          <p:cNvSpPr>
            <a:spLocks noGrp="1" noChangeArrowheads="1"/>
          </p:cNvSpPr>
          <p:nvPr>
            <p:ph type="sldNum" sz="quarter" idx="5"/>
          </p:nvPr>
        </p:nvSpPr>
        <p:spPr>
          <a:noFill/>
        </p:spPr>
        <p:txBody>
          <a:bodyPr/>
          <a:lstStyle/>
          <a:p>
            <a:fld id="{6F7C1778-B3CD-46F7-B711-E7440398EF9B}" type="slidenum">
              <a:rPr lang="en-US" smtClean="0"/>
              <a:pPr/>
              <a:t>6</a:t>
            </a:fld>
            <a:endParaRPr lang="en-US" smtClean="0"/>
          </a:p>
        </p:txBody>
      </p:sp>
      <p:sp>
        <p:nvSpPr>
          <p:cNvPr id="866307" name="Rectangle 2"/>
          <p:cNvSpPr>
            <a:spLocks noRot="1" noChangeArrowheads="1" noTextEdit="1"/>
          </p:cNvSpPr>
          <p:nvPr>
            <p:ph type="sldImg"/>
          </p:nvPr>
        </p:nvSpPr>
        <p:spPr>
          <a:ln/>
        </p:spPr>
      </p:sp>
      <p:sp>
        <p:nvSpPr>
          <p:cNvPr id="866308" name="Rectangle 3"/>
          <p:cNvSpPr>
            <a:spLocks noGrp="1" noChangeArrowheads="1"/>
          </p:cNvSpPr>
          <p:nvPr>
            <p:ph type="body" idx="1"/>
          </p:nvPr>
        </p:nvSpPr>
        <p:spPr>
          <a:noFill/>
          <a:ln/>
        </p:spPr>
        <p:txBody>
          <a:bodyPr/>
          <a:lstStyle/>
          <a:p>
            <a:pPr eaLnBrk="1" hangingPunct="1"/>
            <a:r>
              <a:rPr lang="en-US" smtClean="0"/>
              <a:t>Next the wizard prompts you to select a board support package (BSP) for your target hardware as shown in Figure 7.5. Recall that a BSP contains the basic drivers and other OS features need for a specific hardware platform. For the eBox 4300, select </a:t>
            </a:r>
            <a:r>
              <a:rPr lang="en-US" b="1" smtClean="0"/>
              <a:t>ICOP_eBox4300_60DS: X86</a:t>
            </a:r>
            <a:r>
              <a:rPr lang="en-US" smtClean="0"/>
              <a:t>. Confirm your selection and then click </a:t>
            </a:r>
            <a:r>
              <a:rPr lang="en-US" b="1" smtClean="0"/>
              <a:t>Next</a:t>
            </a:r>
            <a:r>
              <a:rPr lang="en-US"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7"/>
          <p:cNvSpPr>
            <a:spLocks noGrp="1" noChangeArrowheads="1"/>
          </p:cNvSpPr>
          <p:nvPr>
            <p:ph type="sldNum" sz="quarter" idx="5"/>
          </p:nvPr>
        </p:nvSpPr>
        <p:spPr>
          <a:noFill/>
        </p:spPr>
        <p:txBody>
          <a:bodyPr/>
          <a:lstStyle/>
          <a:p>
            <a:fld id="{ACFA2035-0DDE-4A16-859F-5DA0849F3FDE}" type="slidenum">
              <a:rPr lang="en-US" smtClean="0"/>
              <a:pPr/>
              <a:t>7</a:t>
            </a:fld>
            <a:endParaRPr lang="en-US" smtClean="0"/>
          </a:p>
        </p:txBody>
      </p:sp>
      <p:sp>
        <p:nvSpPr>
          <p:cNvPr id="867331" name="Rectangle 2"/>
          <p:cNvSpPr>
            <a:spLocks noRot="1" noChangeArrowheads="1" noTextEdit="1"/>
          </p:cNvSpPr>
          <p:nvPr>
            <p:ph type="sldImg"/>
          </p:nvPr>
        </p:nvSpPr>
        <p:spPr>
          <a:ln/>
        </p:spPr>
      </p:sp>
      <p:sp>
        <p:nvSpPr>
          <p:cNvPr id="867332" name="Rectangle 3"/>
          <p:cNvSpPr>
            <a:spLocks noGrp="1" noChangeArrowheads="1"/>
          </p:cNvSpPr>
          <p:nvPr>
            <p:ph type="body" idx="1"/>
          </p:nvPr>
        </p:nvSpPr>
        <p:spPr>
          <a:noFill/>
          <a:ln/>
        </p:spPr>
        <p:txBody>
          <a:bodyPr/>
          <a:lstStyle/>
          <a:p>
            <a:pPr eaLnBrk="1" hangingPunct="1"/>
            <a:r>
              <a:rPr lang="en-US" smtClean="0"/>
              <a:t>Next the design wizard prompts you to select an initial design template. A design template sets up the OS options to match a generic device type. Each design template automatically selects the features and drivers typically needed on that type of design. You will still need to add or delete a few features from each generic device type, but selecting the closest device type speeds up the OS configuration process later on.</a:t>
            </a:r>
          </a:p>
          <a:p>
            <a:pPr eaLnBrk="1" hangingPunct="1"/>
            <a:r>
              <a:rPr lang="en-US" smtClean="0"/>
              <a:t>Select </a:t>
            </a:r>
            <a:r>
              <a:rPr lang="en-US" b="1" smtClean="0"/>
              <a:t>Industrial Device</a:t>
            </a:r>
            <a:r>
              <a:rPr lang="en-US" smtClean="0"/>
              <a:t> as the Design Template. An Industrial Device contains a full range of features that are a good match with the eBox’s hardware functionality. Click </a:t>
            </a:r>
            <a:r>
              <a:rPr lang="en-US" b="1" smtClean="0"/>
              <a:t>Next</a:t>
            </a:r>
            <a:r>
              <a:rPr lang="en-US" smtClean="0"/>
              <a:t> to continue.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7"/>
          <p:cNvSpPr>
            <a:spLocks noGrp="1" noChangeArrowheads="1"/>
          </p:cNvSpPr>
          <p:nvPr>
            <p:ph type="sldNum" sz="quarter" idx="5"/>
          </p:nvPr>
        </p:nvSpPr>
        <p:spPr>
          <a:noFill/>
        </p:spPr>
        <p:txBody>
          <a:bodyPr/>
          <a:lstStyle/>
          <a:p>
            <a:fld id="{E0D6D1CF-788A-4412-BF4B-B8A28479B782}" type="slidenum">
              <a:rPr lang="en-US" smtClean="0"/>
              <a:pPr/>
              <a:t>8</a:t>
            </a:fld>
            <a:endParaRPr lang="en-US" smtClean="0"/>
          </a:p>
        </p:txBody>
      </p:sp>
      <p:sp>
        <p:nvSpPr>
          <p:cNvPr id="868355" name="Rectangle 2"/>
          <p:cNvSpPr>
            <a:spLocks noRot="1" noChangeArrowheads="1" noTextEdit="1"/>
          </p:cNvSpPr>
          <p:nvPr>
            <p:ph type="sldImg"/>
          </p:nvPr>
        </p:nvSpPr>
        <p:spPr>
          <a:ln/>
        </p:spPr>
      </p:sp>
      <p:sp>
        <p:nvSpPr>
          <p:cNvPr id="868356" name="Rectangle 3"/>
          <p:cNvSpPr>
            <a:spLocks noGrp="1" noChangeArrowheads="1"/>
          </p:cNvSpPr>
          <p:nvPr>
            <p:ph type="body" idx="1"/>
          </p:nvPr>
        </p:nvSpPr>
        <p:spPr>
          <a:noFill/>
          <a:ln/>
        </p:spPr>
        <p:txBody>
          <a:bodyPr/>
          <a:lstStyle/>
          <a:p>
            <a:pPr eaLnBrk="1" hangingPunct="1"/>
            <a:r>
              <a:rPr lang="en-US" smtClean="0"/>
              <a:t>Next the design wizard prompts you to select a design template variant. The options shown vary based on the design template selected. Figure 7.7 shows the options that are displayed for the Industrial Device design template. Select the </a:t>
            </a:r>
            <a:r>
              <a:rPr lang="en-US" b="1" smtClean="0"/>
              <a:t>Internet Appliance</a:t>
            </a:r>
            <a:r>
              <a:rPr lang="en-US" smtClean="0"/>
              <a:t> variant. An Internet Appliance automatically includes networking support. Click </a:t>
            </a:r>
            <a:r>
              <a:rPr lang="en-US" b="1" smtClean="0"/>
              <a:t>Next</a:t>
            </a:r>
            <a:r>
              <a:rPr lang="en-US" smtClean="0"/>
              <a:t> to continue.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7"/>
          <p:cNvSpPr>
            <a:spLocks noGrp="1" noChangeArrowheads="1"/>
          </p:cNvSpPr>
          <p:nvPr>
            <p:ph type="sldNum" sz="quarter" idx="5"/>
          </p:nvPr>
        </p:nvSpPr>
        <p:spPr>
          <a:noFill/>
        </p:spPr>
        <p:txBody>
          <a:bodyPr/>
          <a:lstStyle/>
          <a:p>
            <a:fld id="{EDE1A07F-1E19-4717-BADA-2DFD0FB60233}" type="slidenum">
              <a:rPr lang="en-US" smtClean="0"/>
              <a:pPr/>
              <a:t>9</a:t>
            </a:fld>
            <a:endParaRPr lang="en-US" smtClean="0"/>
          </a:p>
        </p:txBody>
      </p:sp>
      <p:sp>
        <p:nvSpPr>
          <p:cNvPr id="869379" name="Rectangle 2"/>
          <p:cNvSpPr>
            <a:spLocks noRot="1" noChangeArrowheads="1" noTextEdit="1"/>
          </p:cNvSpPr>
          <p:nvPr>
            <p:ph type="sldImg"/>
          </p:nvPr>
        </p:nvSpPr>
        <p:spPr>
          <a:ln/>
        </p:spPr>
      </p:sp>
      <p:sp>
        <p:nvSpPr>
          <p:cNvPr id="869380" name="Rectangle 3"/>
          <p:cNvSpPr>
            <a:spLocks noGrp="1" noChangeArrowheads="1"/>
          </p:cNvSpPr>
          <p:nvPr>
            <p:ph type="body" idx="1"/>
          </p:nvPr>
        </p:nvSpPr>
        <p:spPr>
          <a:noFill/>
          <a:ln/>
        </p:spPr>
        <p:txBody>
          <a:bodyPr/>
          <a:lstStyle/>
          <a:p>
            <a:pPr eaLnBrk="1" hangingPunct="1"/>
            <a:r>
              <a:rPr lang="en-US" smtClean="0"/>
              <a:t>The design wizard then prompts you to select several applications and media options as seen in Figure 7.8. Since we are building a large full-feature kernel, we will need most of the options on this screen. Verify and/or Select the following options:</a:t>
            </a:r>
          </a:p>
          <a:p>
            <a:pPr lvl="1" eaLnBrk="1" hangingPunct="1">
              <a:buFontTx/>
              <a:buChar char="•"/>
            </a:pPr>
            <a:r>
              <a:rPr lang="en-US" smtClean="0"/>
              <a:t>.NET Compact Framework 2.0 or 3.5 (needed for C# code)</a:t>
            </a:r>
          </a:p>
          <a:p>
            <a:pPr lvl="1" eaLnBrk="1" hangingPunct="1">
              <a:buFontTx/>
              <a:buChar char="•"/>
            </a:pPr>
            <a:r>
              <a:rPr lang="en-US" smtClean="0"/>
              <a:t>Internet Explorer 6.0</a:t>
            </a:r>
          </a:p>
          <a:p>
            <a:pPr lvl="1" eaLnBrk="1" hangingPunct="1">
              <a:buFontTx/>
              <a:buChar char="•"/>
            </a:pPr>
            <a:r>
              <a:rPr lang="en-US" smtClean="0"/>
              <a:t>Windows Media Audio/MP3</a:t>
            </a:r>
          </a:p>
          <a:p>
            <a:pPr lvl="1" eaLnBrk="1" hangingPunct="1">
              <a:buFontTx/>
              <a:buChar char="•"/>
            </a:pPr>
            <a:r>
              <a:rPr lang="en-US" smtClean="0"/>
              <a:t>Windows Media Player Application</a:t>
            </a:r>
          </a:p>
          <a:p>
            <a:pPr lvl="1" eaLnBrk="1" hangingPunct="1">
              <a:buFontTx/>
              <a:buChar char="•"/>
            </a:pPr>
            <a:r>
              <a:rPr lang="en-US" smtClean="0"/>
              <a:t>Windows Media Player OCX</a:t>
            </a:r>
          </a:p>
          <a:p>
            <a:pPr lvl="1" eaLnBrk="1" hangingPunct="1">
              <a:buFontTx/>
              <a:buChar char="•"/>
            </a:pPr>
            <a:r>
              <a:rPr lang="en-US" smtClean="0"/>
              <a:t>Windows Media Video/MPEG-4 Video</a:t>
            </a:r>
          </a:p>
          <a:p>
            <a:pPr lvl="1" eaLnBrk="1" hangingPunct="1">
              <a:buFontTx/>
              <a:buChar char="•"/>
            </a:pPr>
            <a:r>
              <a:rPr lang="en-US" smtClean="0"/>
              <a:t>WordPad</a:t>
            </a:r>
          </a:p>
          <a:p>
            <a:pPr lvl="1" eaLnBrk="1" hangingPunct="1">
              <a:buFontTx/>
              <a:buChar char="•"/>
            </a:pPr>
            <a:r>
              <a:rPr lang="en-US" smtClean="0"/>
              <a:t>XML MIME Viewer</a:t>
            </a:r>
          </a:p>
          <a:p>
            <a:pPr eaLnBrk="1" hangingPunct="1"/>
            <a:r>
              <a:rPr lang="en-US" smtClean="0"/>
              <a:t>Click </a:t>
            </a:r>
            <a:r>
              <a:rPr lang="en-US" b="1" smtClean="0"/>
              <a:t>Next </a:t>
            </a:r>
            <a:r>
              <a:rPr lang="en-US" smtClean="0"/>
              <a:t>to continue.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16298C7-5421-4F4D-85FA-4A86072C41C1}" type="datetimeFigureOut">
              <a:rPr lang="en-US" smtClean="0"/>
              <a:t>12/6/2010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758E76D-5243-43F0-9587-E36634E5251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6298C7-5421-4F4D-85FA-4A86072C41C1}" type="datetimeFigureOut">
              <a:rPr lang="en-US" smtClean="0"/>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E76D-5243-43F0-9587-E36634E525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16298C7-5421-4F4D-85FA-4A86072C41C1}" type="datetimeFigureOut">
              <a:rPr lang="en-US" smtClean="0"/>
              <a:t>12/6/2010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758E76D-5243-43F0-9587-E36634E5251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16298C7-5421-4F4D-85FA-4A86072C41C1}" type="datetimeFigureOut">
              <a:rPr lang="en-US" smtClean="0"/>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758E76D-5243-43F0-9587-E36634E52516}"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16298C7-5421-4F4D-85FA-4A86072C41C1}" type="datetimeFigureOut">
              <a:rPr lang="en-US" smtClean="0"/>
              <a:t>12/6/2010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758E76D-5243-43F0-9587-E36634E5251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16298C7-5421-4F4D-85FA-4A86072C41C1}" type="datetimeFigureOut">
              <a:rPr lang="en-US" smtClean="0"/>
              <a:t>12/6/2010</a:t>
            </a:fld>
            <a:endParaRPr lang="en-US"/>
          </a:p>
        </p:txBody>
      </p:sp>
      <p:sp>
        <p:nvSpPr>
          <p:cNvPr id="10" name="Slide Number Placeholder 9"/>
          <p:cNvSpPr>
            <a:spLocks noGrp="1"/>
          </p:cNvSpPr>
          <p:nvPr>
            <p:ph type="sldNum" sz="quarter" idx="16"/>
          </p:nvPr>
        </p:nvSpPr>
        <p:spPr/>
        <p:txBody>
          <a:bodyPr rtlCol="0"/>
          <a:lstStyle/>
          <a:p>
            <a:fld id="{2758E76D-5243-43F0-9587-E36634E52516}"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16298C7-5421-4F4D-85FA-4A86072C41C1}" type="datetimeFigureOut">
              <a:rPr lang="en-US" smtClean="0"/>
              <a:t>12/6/2010</a:t>
            </a:fld>
            <a:endParaRPr lang="en-US"/>
          </a:p>
        </p:txBody>
      </p:sp>
      <p:sp>
        <p:nvSpPr>
          <p:cNvPr id="12" name="Slide Number Placeholder 11"/>
          <p:cNvSpPr>
            <a:spLocks noGrp="1"/>
          </p:cNvSpPr>
          <p:nvPr>
            <p:ph type="sldNum" sz="quarter" idx="16"/>
          </p:nvPr>
        </p:nvSpPr>
        <p:spPr/>
        <p:txBody>
          <a:bodyPr rtlCol="0"/>
          <a:lstStyle/>
          <a:p>
            <a:fld id="{2758E76D-5243-43F0-9587-E36634E52516}"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6298C7-5421-4F4D-85FA-4A86072C41C1}" type="datetimeFigureOut">
              <a:rPr lang="en-US" smtClean="0"/>
              <a:t>12/6/2010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758E76D-5243-43F0-9587-E36634E525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298C7-5421-4F4D-85FA-4A86072C41C1}" type="datetimeFigureOut">
              <a:rPr lang="en-US" smtClean="0"/>
              <a:t>12/6/2010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758E76D-5243-43F0-9587-E36634E525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6298C7-5421-4F4D-85FA-4A86072C41C1}" type="datetimeFigureOut">
              <a:rPr lang="en-US" smtClean="0"/>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758E76D-5243-43F0-9587-E36634E52516}"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16298C7-5421-4F4D-85FA-4A86072C41C1}" type="datetimeFigureOut">
              <a:rPr lang="en-US" smtClean="0"/>
              <a:t>12/6/2010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758E76D-5243-43F0-9587-E36634E52516}"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16298C7-5421-4F4D-85FA-4A86072C41C1}" type="datetimeFigureOut">
              <a:rPr lang="en-US" smtClean="0"/>
              <a:t>12/6/2010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758E76D-5243-43F0-9587-E36634E525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Word_97_-_2003_Document2.doc"/></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Word_97_-_2003_Document3.doc"/></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Word_97_-_2003_Document4.doc"/></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Word_97_-_2003_Document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381000" y="1600200"/>
            <a:ext cx="8229600" cy="1143000"/>
          </a:xfrm>
        </p:spPr>
        <p:txBody>
          <a:bodyPr>
            <a:normAutofit/>
          </a:bodyPr>
          <a:lstStyle/>
          <a:p>
            <a:pPr eaLnBrk="1" hangingPunct="1"/>
            <a:r>
              <a:rPr lang="en-US" dirty="0" smtClean="0"/>
              <a:t>Building </a:t>
            </a:r>
            <a:r>
              <a:rPr lang="en-US" dirty="0" smtClean="0"/>
              <a:t>a </a:t>
            </a:r>
            <a:r>
              <a:rPr lang="en-US" dirty="0" smtClean="0"/>
              <a:t>custom </a:t>
            </a:r>
            <a:r>
              <a:rPr lang="en-US" dirty="0" smtClean="0"/>
              <a:t>OS </a:t>
            </a:r>
            <a:r>
              <a:rPr lang="en-US" dirty="0" smtClean="0"/>
              <a:t>for the EBox</a:t>
            </a:r>
            <a:endParaRPr lang="en-US" sz="4000" dirty="0" smtClean="0"/>
          </a:p>
        </p:txBody>
      </p:sp>
      <p:sp>
        <p:nvSpPr>
          <p:cNvPr id="3" name="Text Box 4"/>
          <p:cNvSpPr txBox="1">
            <a:spLocks noChangeArrowheads="1"/>
          </p:cNvSpPr>
          <p:nvPr/>
        </p:nvSpPr>
        <p:spPr bwMode="auto">
          <a:xfrm>
            <a:off x="838200" y="6019800"/>
            <a:ext cx="7467600" cy="584775"/>
          </a:xfrm>
          <a:prstGeom prst="rect">
            <a:avLst/>
          </a:prstGeom>
          <a:noFill/>
          <a:ln w="9525">
            <a:noFill/>
            <a:miter lim="800000"/>
            <a:headEnd/>
            <a:tailEnd/>
          </a:ln>
        </p:spPr>
        <p:txBody>
          <a:bodyPr>
            <a:spAutoFit/>
          </a:bodyPr>
          <a:lstStyle/>
          <a:p>
            <a:r>
              <a:rPr lang="en-US" sz="800" dirty="0"/>
              <a:t>© Copyright 2008 Georgia Institute of Technology and James O. Hamblen, Portions © Copyright 2006 Microsoft Corporation, reprinted with permission from Microsoft Corporation. ActiveSync, ActiveX, Developer Studio, DirectX, Microsoft, MS-DOS, Visual Basic, Visual C++, Visual C#, Visual Studio, Wind32, Windows, Windows NT, Windows XP, and Windows Server are either registered trademarks or trademarks of Microsoft Corporation in the United States and/or other countries. Other product and company names mentioned herein may be the trademarks of their respective owners. Microsoft Windows Embedded CE source code is reprinted with permission from Microsoft Corporation.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3"/>
          <p:cNvGraphicFramePr>
            <a:graphicFrameLocks noChangeAspect="1"/>
          </p:cNvGraphicFramePr>
          <p:nvPr>
            <p:ph sz="quarter" idx="1"/>
          </p:nvPr>
        </p:nvGraphicFramePr>
        <p:xfrm>
          <a:off x="1828800" y="838200"/>
          <a:ext cx="5421313" cy="5592763"/>
        </p:xfrm>
        <a:graphic>
          <a:graphicData uri="http://schemas.openxmlformats.org/presentationml/2006/ole">
            <p:oleObj spid="_x0000_s2050" name="Document" r:id="rId4" imgW="5491445" imgH="5664290" progId="Word.Documen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ph sz="quarter" idx="1"/>
          </p:nvPr>
        </p:nvGraphicFramePr>
        <p:xfrm>
          <a:off x="1447800" y="577850"/>
          <a:ext cx="5867400" cy="5724525"/>
        </p:xfrm>
        <a:graphic>
          <a:graphicData uri="http://schemas.openxmlformats.org/presentationml/2006/ole">
            <p:oleObj spid="_x0000_s3074" name="Document" r:id="rId4" imgW="5491445" imgH="5357674" progId="Word.Documen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3"/>
          <p:cNvGraphicFramePr>
            <a:graphicFrameLocks noChangeAspect="1"/>
          </p:cNvGraphicFramePr>
          <p:nvPr>
            <p:ph sz="quarter" idx="1"/>
          </p:nvPr>
        </p:nvGraphicFramePr>
        <p:xfrm>
          <a:off x="914400" y="990600"/>
          <a:ext cx="7467600" cy="5607050"/>
        </p:xfrm>
        <a:graphic>
          <a:graphicData uri="http://schemas.openxmlformats.org/presentationml/2006/ole">
            <p:oleObj spid="_x0000_s4098" name="Document" r:id="rId4" imgW="5491445" imgH="4123283" progId="Word.Documen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3" name="Picture 4"/>
          <p:cNvPicPr>
            <a:picLocks noChangeAspect="1" noChangeArrowheads="1"/>
          </p:cNvPicPr>
          <p:nvPr/>
        </p:nvPicPr>
        <p:blipFill>
          <a:blip r:embed="rId3" cstate="print"/>
          <a:srcRect/>
          <a:stretch>
            <a:fillRect/>
          </a:stretch>
        </p:blipFill>
        <p:spPr bwMode="auto">
          <a:xfrm>
            <a:off x="949325" y="933450"/>
            <a:ext cx="7243763" cy="499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7" name="Picture 4"/>
          <p:cNvPicPr>
            <a:picLocks noChangeAspect="1" noChangeArrowheads="1"/>
          </p:cNvPicPr>
          <p:nvPr/>
        </p:nvPicPr>
        <p:blipFill>
          <a:blip r:embed="rId3" cstate="print"/>
          <a:srcRect/>
          <a:stretch>
            <a:fillRect/>
          </a:stretch>
        </p:blipFill>
        <p:spPr bwMode="auto">
          <a:xfrm>
            <a:off x="733425" y="911225"/>
            <a:ext cx="7675563" cy="504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1" name="Picture 4"/>
          <p:cNvPicPr>
            <a:picLocks noChangeAspect="1" noChangeArrowheads="1"/>
          </p:cNvPicPr>
          <p:nvPr/>
        </p:nvPicPr>
        <p:blipFill>
          <a:blip r:embed="rId3" cstate="print"/>
          <a:srcRect/>
          <a:stretch>
            <a:fillRect/>
          </a:stretch>
        </p:blipFill>
        <p:spPr bwMode="auto">
          <a:xfrm>
            <a:off x="1265238" y="993775"/>
            <a:ext cx="6613525" cy="487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5" name="Picture 4"/>
          <p:cNvPicPr>
            <a:picLocks noChangeAspect="1" noChangeArrowheads="1"/>
          </p:cNvPicPr>
          <p:nvPr/>
        </p:nvPicPr>
        <p:blipFill>
          <a:blip r:embed="rId3" cstate="print"/>
          <a:srcRect/>
          <a:stretch>
            <a:fillRect/>
          </a:stretch>
        </p:blipFill>
        <p:spPr bwMode="auto">
          <a:xfrm>
            <a:off x="1409700" y="657225"/>
            <a:ext cx="6324600" cy="554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r>
              <a:rPr lang="en-US" b="1" smtClean="0"/>
              <a:t>Building a Custom OS</a:t>
            </a:r>
          </a:p>
        </p:txBody>
      </p:sp>
      <p:sp>
        <p:nvSpPr>
          <p:cNvPr id="310275" name="Rectangle 3"/>
          <p:cNvSpPr>
            <a:spLocks noGrp="1" noChangeArrowheads="1"/>
          </p:cNvSpPr>
          <p:nvPr>
            <p:ph sz="quarter" idx="1"/>
          </p:nvPr>
        </p:nvSpPr>
        <p:spPr/>
        <p:txBody>
          <a:bodyPr/>
          <a:lstStyle/>
          <a:p>
            <a:pPr eaLnBrk="1" hangingPunct="1">
              <a:lnSpc>
                <a:spcPct val="80000"/>
              </a:lnSpc>
            </a:pPr>
            <a:r>
              <a:rPr lang="en-US" sz="2800" dirty="0" smtClean="0"/>
              <a:t>Start </a:t>
            </a:r>
            <a:r>
              <a:rPr lang="en-US" sz="2800" dirty="0" smtClean="0"/>
              <a:t>Visual Studio 2005</a:t>
            </a:r>
          </a:p>
          <a:p>
            <a:pPr eaLnBrk="1" hangingPunct="1">
              <a:lnSpc>
                <a:spcPct val="80000"/>
              </a:lnSpc>
            </a:pPr>
            <a:r>
              <a:rPr lang="en-US" sz="2800" dirty="0" smtClean="0"/>
              <a:t>Create a new OS Design Project</a:t>
            </a:r>
          </a:p>
          <a:p>
            <a:pPr eaLnBrk="1" hangingPunct="1">
              <a:lnSpc>
                <a:spcPct val="80000"/>
              </a:lnSpc>
            </a:pPr>
            <a:r>
              <a:rPr lang="en-US" sz="2800" dirty="0" smtClean="0"/>
              <a:t>Select the correct BSP</a:t>
            </a:r>
          </a:p>
          <a:p>
            <a:pPr eaLnBrk="1" hangingPunct="1">
              <a:lnSpc>
                <a:spcPct val="80000"/>
              </a:lnSpc>
            </a:pPr>
            <a:r>
              <a:rPr lang="en-US" sz="2800" dirty="0" smtClean="0"/>
              <a:t>Choose an initial Design Template</a:t>
            </a:r>
          </a:p>
          <a:p>
            <a:pPr eaLnBrk="1" hangingPunct="1">
              <a:lnSpc>
                <a:spcPct val="80000"/>
              </a:lnSpc>
            </a:pPr>
            <a:r>
              <a:rPr lang="en-US" sz="2800" dirty="0" smtClean="0"/>
              <a:t>Select/Deselect Individual OS components</a:t>
            </a:r>
          </a:p>
          <a:p>
            <a:pPr eaLnBrk="1" hangingPunct="1">
              <a:lnSpc>
                <a:spcPct val="80000"/>
              </a:lnSpc>
            </a:pPr>
            <a:r>
              <a:rPr lang="en-US" sz="2800" dirty="0" smtClean="0"/>
              <a:t>Set OS build and environment variables</a:t>
            </a:r>
          </a:p>
          <a:p>
            <a:pPr eaLnBrk="1" hangingPunct="1">
              <a:lnSpc>
                <a:spcPct val="80000"/>
              </a:lnSpc>
            </a:pPr>
            <a:r>
              <a:rPr lang="en-US" sz="2800" dirty="0" smtClean="0"/>
              <a:t>Build OS</a:t>
            </a:r>
          </a:p>
          <a:p>
            <a:pPr eaLnBrk="1" hangingPunct="1">
              <a:lnSpc>
                <a:spcPct val="80000"/>
              </a:lnSpc>
            </a:pPr>
            <a:endParaRPr lang="en-US" sz="2800" dirty="0" smtClean="0"/>
          </a:p>
          <a:p>
            <a:pPr eaLnBrk="1" hangingPunct="1">
              <a:lnSpc>
                <a:spcPct val="80000"/>
              </a:lnSpc>
              <a:buFontTx/>
              <a:buNone/>
            </a:pPr>
            <a:r>
              <a:rPr lang="en-US" sz="2800" b="1" dirty="0" smtClean="0"/>
              <a:t>Note:</a:t>
            </a:r>
            <a:r>
              <a:rPr lang="en-US" sz="2800" dirty="0" smtClean="0"/>
              <a:t> Turn off on-access virus scanning!</a:t>
            </a:r>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9" name="Picture 4"/>
          <p:cNvPicPr>
            <a:picLocks noChangeAspect="1" noChangeArrowheads="1"/>
          </p:cNvPicPr>
          <p:nvPr/>
        </p:nvPicPr>
        <p:blipFill>
          <a:blip r:embed="rId3" cstate="print"/>
          <a:srcRect/>
          <a:stretch>
            <a:fillRect/>
          </a:stretch>
        </p:blipFill>
        <p:spPr bwMode="auto">
          <a:xfrm>
            <a:off x="1447800" y="990600"/>
            <a:ext cx="6172200" cy="565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3" name="Picture 4"/>
          <p:cNvPicPr>
            <a:picLocks noChangeAspect="1" noChangeArrowheads="1"/>
          </p:cNvPicPr>
          <p:nvPr/>
        </p:nvPicPr>
        <p:blipFill>
          <a:blip r:embed="rId3" cstate="print"/>
          <a:srcRect/>
          <a:stretch>
            <a:fillRect/>
          </a:stretch>
        </p:blipFill>
        <p:spPr bwMode="auto">
          <a:xfrm>
            <a:off x="1447800" y="927100"/>
            <a:ext cx="6248400" cy="501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7" name="Picture 4"/>
          <p:cNvPicPr>
            <a:picLocks noChangeAspect="1" noChangeArrowheads="1"/>
          </p:cNvPicPr>
          <p:nvPr/>
        </p:nvPicPr>
        <p:blipFill>
          <a:blip r:embed="rId3" cstate="print"/>
          <a:srcRect/>
          <a:stretch>
            <a:fillRect/>
          </a:stretch>
        </p:blipFill>
        <p:spPr bwMode="auto">
          <a:xfrm>
            <a:off x="1800225" y="596900"/>
            <a:ext cx="5543550" cy="5668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1" name="Picture 4"/>
          <p:cNvPicPr>
            <a:picLocks noChangeAspect="1" noChangeArrowheads="1"/>
          </p:cNvPicPr>
          <p:nvPr/>
        </p:nvPicPr>
        <p:blipFill>
          <a:blip r:embed="rId3" cstate="print"/>
          <a:srcRect/>
          <a:stretch>
            <a:fillRect/>
          </a:stretch>
        </p:blipFill>
        <p:spPr bwMode="auto">
          <a:xfrm>
            <a:off x="1905000" y="558800"/>
            <a:ext cx="5332413" cy="574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5" name="Picture 4"/>
          <p:cNvPicPr>
            <a:picLocks noChangeAspect="1" noChangeArrowheads="1"/>
          </p:cNvPicPr>
          <p:nvPr/>
        </p:nvPicPr>
        <p:blipFill>
          <a:blip r:embed="rId3" cstate="print"/>
          <a:srcRect/>
          <a:stretch>
            <a:fillRect/>
          </a:stretch>
        </p:blipFill>
        <p:spPr bwMode="auto">
          <a:xfrm>
            <a:off x="1673225" y="444500"/>
            <a:ext cx="5795963" cy="597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9" name="Picture 4"/>
          <p:cNvPicPr>
            <a:picLocks noChangeAspect="1" noChangeArrowheads="1"/>
          </p:cNvPicPr>
          <p:nvPr/>
        </p:nvPicPr>
        <p:blipFill>
          <a:blip r:embed="rId3" cstate="print"/>
          <a:srcRect/>
          <a:stretch>
            <a:fillRect/>
          </a:stretch>
        </p:blipFill>
        <p:spPr bwMode="auto">
          <a:xfrm>
            <a:off x="1616075" y="384175"/>
            <a:ext cx="5910263"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p:cNvGraphicFramePr>
            <a:graphicFrameLocks noChangeAspect="1"/>
          </p:cNvGraphicFramePr>
          <p:nvPr>
            <p:ph sz="quarter" idx="1"/>
          </p:nvPr>
        </p:nvGraphicFramePr>
        <p:xfrm>
          <a:off x="1295400" y="706438"/>
          <a:ext cx="6400800" cy="5673725"/>
        </p:xfrm>
        <a:graphic>
          <a:graphicData uri="http://schemas.openxmlformats.org/presentationml/2006/ole">
            <p:oleObj spid="_x0000_s1026" name="Document" r:id="rId4" imgW="5491445" imgH="4867665" progId="Word.Document.8">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TotalTime>
  <Words>2252</Words>
  <Application>Microsoft Office PowerPoint</Application>
  <PresentationFormat>On-screen Show (4:3)</PresentationFormat>
  <Paragraphs>80</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Median</vt:lpstr>
      <vt:lpstr>Microsoft Word Document</vt:lpstr>
      <vt:lpstr>Building a custom OS for the EBox</vt:lpstr>
      <vt:lpstr>Building a Custom OS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custom OS for the EBox</dc:title>
  <dc:creator>Ron</dc:creator>
  <cp:lastModifiedBy>Ron</cp:lastModifiedBy>
  <cp:revision>1</cp:revision>
  <dcterms:created xsi:type="dcterms:W3CDTF">2010-12-06T18:28:17Z</dcterms:created>
  <dcterms:modified xsi:type="dcterms:W3CDTF">2010-12-06T18:31:25Z</dcterms:modified>
</cp:coreProperties>
</file>